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0" r:id="rId1"/>
  </p:sldMasterIdLst>
  <p:notesMasterIdLst>
    <p:notesMasterId r:id="rId47"/>
  </p:notesMasterIdLst>
  <p:sldIdLst>
    <p:sldId id="293" r:id="rId2"/>
    <p:sldId id="303" r:id="rId3"/>
    <p:sldId id="329" r:id="rId4"/>
    <p:sldId id="370" r:id="rId5"/>
    <p:sldId id="371" r:id="rId6"/>
    <p:sldId id="372" r:id="rId7"/>
    <p:sldId id="376" r:id="rId8"/>
    <p:sldId id="377" r:id="rId9"/>
    <p:sldId id="374" r:id="rId10"/>
    <p:sldId id="378" r:id="rId11"/>
    <p:sldId id="379" r:id="rId12"/>
    <p:sldId id="323" r:id="rId13"/>
    <p:sldId id="380" r:id="rId14"/>
    <p:sldId id="381" r:id="rId15"/>
    <p:sldId id="305" r:id="rId16"/>
    <p:sldId id="306" r:id="rId17"/>
    <p:sldId id="307" r:id="rId18"/>
    <p:sldId id="308" r:id="rId19"/>
    <p:sldId id="310" r:id="rId20"/>
    <p:sldId id="382" r:id="rId21"/>
    <p:sldId id="349" r:id="rId22"/>
    <p:sldId id="350" r:id="rId23"/>
    <p:sldId id="354" r:id="rId24"/>
    <p:sldId id="358" r:id="rId25"/>
    <p:sldId id="359" r:id="rId26"/>
    <p:sldId id="360" r:id="rId27"/>
    <p:sldId id="362" r:id="rId28"/>
    <p:sldId id="363" r:id="rId29"/>
    <p:sldId id="364" r:id="rId30"/>
    <p:sldId id="365" r:id="rId31"/>
    <p:sldId id="366" r:id="rId32"/>
    <p:sldId id="383" r:id="rId33"/>
    <p:sldId id="324" r:id="rId34"/>
    <p:sldId id="367" r:id="rId35"/>
    <p:sldId id="368" r:id="rId36"/>
    <p:sldId id="356" r:id="rId37"/>
    <p:sldId id="339" r:id="rId38"/>
    <p:sldId id="347" r:id="rId39"/>
    <p:sldId id="345" r:id="rId40"/>
    <p:sldId id="325" r:id="rId41"/>
    <p:sldId id="342" r:id="rId42"/>
    <p:sldId id="343" r:id="rId43"/>
    <p:sldId id="346" r:id="rId44"/>
    <p:sldId id="357" r:id="rId45"/>
    <p:sldId id="328" r:id="rId46"/>
  </p:sldIdLst>
  <p:sldSz cx="12192000" cy="6858000"/>
  <p:notesSz cx="6858000" cy="9144000"/>
  <p:embeddedFontLst>
    <p:embeddedFont>
      <p:font typeface="에스코어 드림 4 Regular" panose="020B0203030302020204" pitchFamily="34" charset="-127"/>
      <p:regular r:id="rId48"/>
    </p:embeddedFont>
    <p:embeddedFont>
      <p:font typeface="에스코어 드림 5 Medium" panose="020B0503030302020204" pitchFamily="34" charset="-127"/>
      <p:regular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Lora" pitchFamily="2" charset="0"/>
      <p:regular r:id="rId54"/>
      <p:bold r:id="rId55"/>
      <p:italic r:id="rId56"/>
      <p:boldItalic r:id="rId57"/>
    </p:embeddedFont>
    <p:embeddedFont>
      <p:font typeface="Lora Medium" pitchFamily="2" charset="0"/>
      <p:regular r:id="rId58"/>
      <p:bold r:id="rId59"/>
      <p:italic r:id="rId60"/>
      <p:boldItalic r:id="rId61"/>
    </p:embeddedFont>
    <p:embeddedFont>
      <p:font typeface="Lora SemiBold" pitchFamily="2" charset="0"/>
      <p:regular r:id="rId62"/>
      <p:bold r:id="rId63"/>
      <p:italic r:id="rId64"/>
      <p:boldItalic r:id="rId65"/>
    </p:embeddedFont>
    <p:embeddedFont>
      <p:font typeface="S-Core Dream 5 Medium" panose="020B0503030302020204" pitchFamily="34" charset="-127"/>
      <p:regular r:id="rId66"/>
    </p:embeddedFont>
    <p:embeddedFont>
      <p:font typeface="S-Core Dream 6 Bold" panose="020B0503030302020204" pitchFamily="34" charset="-127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817" userDrawn="1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A20932-96CE-7D2E-814B-6FF03AA20C17}" name="박지성(컴퓨터공학과)" initials="박J" userId="S::jisungpark@postech.ac.kr::6b38a642-7e2b-4ee1-ac4d-25c9f00f5a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E65"/>
    <a:srgbClr val="4285F5"/>
    <a:srgbClr val="20218A"/>
    <a:srgbClr val="8EB7F9"/>
    <a:srgbClr val="73FB79"/>
    <a:srgbClr val="FFFD78"/>
    <a:srgbClr val="FF04FF"/>
    <a:srgbClr val="EBD1DC"/>
    <a:srgbClr val="FF0201"/>
    <a:srgbClr val="0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84626" autoAdjust="0"/>
  </p:normalViewPr>
  <p:slideViewPr>
    <p:cSldViewPr snapToGrid="0">
      <p:cViewPr varScale="1">
        <p:scale>
          <a:sx n="103" d="100"/>
          <a:sy n="103" d="100"/>
        </p:scale>
        <p:origin x="1288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24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C2D34-D668-D1DE-3DA0-2ABF6E41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DCE80B-B89C-F49B-107F-8016BAA9A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5C2099-3B6C-E12E-6F8D-A3709C27B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446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93BE2-020C-D472-6EBB-88E8F00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3D4CA-FDEA-71F4-22B2-78EE37867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20950-216A-4384-97F4-11834F40A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442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슬라이드 구성에 대한 부분</a:t>
            </a:r>
            <a:r>
              <a:rPr kumimoji="1" lang="en-US" altLang="ko-KR" dirty="0"/>
              <a:t> bomb lab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general</a:t>
            </a:r>
            <a:r>
              <a:rPr kumimoji="1" lang="ko-KR" altLang="en-US" dirty="0"/>
              <a:t>한 부분이 들어가도록</a:t>
            </a:r>
          </a:p>
        </p:txBody>
      </p:sp>
    </p:spTree>
    <p:extLst>
      <p:ext uri="{BB962C8B-B14F-4D97-AF65-F5344CB8AC3E}">
        <p14:creationId xmlns:p14="http://schemas.microsoft.com/office/powerpoint/2010/main" val="213618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AF75-8DD8-0E56-615A-0CFF4CFA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B0B160-74A6-7B1F-2835-549DB788C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570C2F-2602-8B5D-D5B6-5A3FFB02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슬라이드 구성에 대한 부분</a:t>
            </a:r>
            <a:r>
              <a:rPr kumimoji="1" lang="en-US" altLang="ko-KR" dirty="0"/>
              <a:t> bomb lab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general</a:t>
            </a:r>
            <a:r>
              <a:rPr kumimoji="1" lang="ko-KR" altLang="en-US" dirty="0"/>
              <a:t>한 부분이 들어가도록</a:t>
            </a:r>
          </a:p>
        </p:txBody>
      </p:sp>
    </p:spTree>
    <p:extLst>
      <p:ext uri="{BB962C8B-B14F-4D97-AF65-F5344CB8AC3E}">
        <p14:creationId xmlns:p14="http://schemas.microsoft.com/office/powerpoint/2010/main" val="409512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DE31-BF5D-A465-2814-0DDEACC8D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3EFD7-A92E-298A-192A-CB226FF7F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EAE5C-4940-7E13-7764-D9983ADD5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0832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190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마우스로 드래그 선택 절대 하지 말기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마우스가 움직이면 청자에게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distract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 수 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드래그 선택 절대 안 하는게 좋음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천천히 마우스를 돌려주기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0"/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0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하면 밖에서 설정한 것들과 동일하다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근데 우리는 분석하는 것이 목표이니까 프로그램 실행 중간에 멈출 수 있게 설정을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해줘야한다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0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이게 브레이크입니다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0"/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0"/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1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Break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셋팅하고 다시 </a:t>
            </a:r>
            <a:r>
              <a:rPr kumimoji="1" lang="en-US" altLang="ko-KR" dirty="0"/>
              <a:t>run</a:t>
            </a:r>
            <a:r>
              <a:rPr kumimoji="1" lang="ko-KR" altLang="en-US" dirty="0"/>
              <a:t>을 해주는데 출력이 안되고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멈춰있고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behavior</a:t>
            </a:r>
            <a:r>
              <a:rPr kumimoji="1" lang="ko-KR" altLang="en-US" dirty="0"/>
              <a:t>가 다른 것을 알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Si, </a:t>
            </a:r>
            <a:r>
              <a:rPr kumimoji="1" lang="en-US" altLang="ko-KR" dirty="0" err="1"/>
              <a:t>ni</a:t>
            </a:r>
            <a:r>
              <a:rPr kumimoji="1" lang="ko-KR" altLang="en-US" dirty="0"/>
              <a:t>에 대한 설명이 직관적이지 않아서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방법을 찾았으면 좋겠다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Si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ni</a:t>
            </a:r>
            <a:r>
              <a:rPr kumimoji="1" lang="ko-KR" altLang="en-US" dirty="0"/>
              <a:t> 모두 똑같다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근데 언제 </a:t>
            </a:r>
            <a:r>
              <a:rPr kumimoji="1" lang="ko-KR" altLang="en-US" dirty="0" err="1"/>
              <a:t>달라지냐면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procedure</a:t>
            </a:r>
            <a:r>
              <a:rPr kumimoji="1" lang="ko-KR" altLang="en-US" dirty="0"/>
              <a:t>을 만났을 때만이다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call procedure</a:t>
            </a:r>
            <a:r>
              <a:rPr kumimoji="1" lang="ko-KR" altLang="en-US" dirty="0"/>
              <a:t>로 들어간다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Ni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call</a:t>
            </a:r>
            <a:r>
              <a:rPr kumimoji="1" lang="ko-KR" altLang="en-US" dirty="0"/>
              <a:t>에 있는 </a:t>
            </a:r>
            <a:r>
              <a:rPr kumimoji="1" lang="en-US" altLang="ko-KR" dirty="0"/>
              <a:t>procedure</a:t>
            </a:r>
            <a:r>
              <a:rPr kumimoji="1" lang="ko-KR" altLang="en-US" dirty="0"/>
              <a:t>을 모두 끝내고 </a:t>
            </a:r>
            <a:r>
              <a:rPr kumimoji="1" lang="en-US" altLang="ko-KR" dirty="0"/>
              <a:t>call</a:t>
            </a:r>
            <a:r>
              <a:rPr kumimoji="1" lang="ko-KR" altLang="en-US" dirty="0"/>
              <a:t> 다음에 있는 </a:t>
            </a:r>
            <a:r>
              <a:rPr kumimoji="1" lang="en-US" altLang="ko-KR" dirty="0"/>
              <a:t>instruction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넘어간다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492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972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B, h, w, g </a:t>
            </a:r>
            <a:r>
              <a:rPr kumimoji="1" lang="en-US" altLang="ko-KR" dirty="0">
                <a:sym typeface="Wingdings" pitchFamily="2" charset="2"/>
              </a:rPr>
              <a:t> byte, half word, word, giant(double world)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T, o, u, x  binary(two),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octal, unsigned decimal, hexadecimal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Info</a:t>
            </a:r>
            <a:r>
              <a:rPr kumimoji="1" lang="ko-KR" altLang="en-US" dirty="0">
                <a:sym typeface="Wingdings" pitchFamily="2" charset="2"/>
              </a:rPr>
              <a:t>로도 </a:t>
            </a:r>
            <a:r>
              <a:rPr kumimoji="1" lang="en-US" altLang="ko-KR" dirty="0">
                <a:sym typeface="Wingdings" pitchFamily="2" charset="2"/>
              </a:rPr>
              <a:t>register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볼 수 있지만 각각의 </a:t>
            </a:r>
            <a:r>
              <a:rPr kumimoji="1" lang="en-US" altLang="ko-KR" dirty="0">
                <a:sym typeface="Wingdings" pitchFamily="2" charset="2"/>
              </a:rPr>
              <a:t>register value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보고 싶을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레지스터에도 값을 저장하지만 메모리에도 값을 저장하니까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그걸 보고 싶으면 </a:t>
            </a:r>
            <a:r>
              <a:rPr kumimoji="1" lang="en-US" altLang="ko-KR" dirty="0">
                <a:sym typeface="Wingdings" pitchFamily="2" charset="2"/>
              </a:rPr>
              <a:t>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ASCII code or </a:t>
            </a:r>
            <a:r>
              <a:rPr kumimoji="1" lang="ko-KR" altLang="en-US" dirty="0">
                <a:sym typeface="Wingdings" pitchFamily="2" charset="2"/>
              </a:rPr>
              <a:t>문자로 보여준다는 것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Little endian</a:t>
            </a:r>
            <a:r>
              <a:rPr kumimoji="1" lang="ko-KR" altLang="en-US" dirty="0">
                <a:sym typeface="Wingdings" pitchFamily="2" charset="2"/>
              </a:rPr>
              <a:t>이라서 저장 순서가 </a:t>
            </a:r>
            <a:r>
              <a:rPr kumimoji="1" lang="en-US" altLang="ko-KR" dirty="0">
                <a:sym typeface="Wingdings" pitchFamily="2" charset="2"/>
              </a:rPr>
              <a:t>LBS</a:t>
            </a:r>
            <a:r>
              <a:rPr kumimoji="1" lang="ko-KR" altLang="en-US" dirty="0">
                <a:sym typeface="Wingdings" pitchFamily="2" charset="2"/>
              </a:rPr>
              <a:t>가 가장 작은 </a:t>
            </a:r>
            <a:r>
              <a:rPr kumimoji="1" lang="ko-KR" altLang="en-US" dirty="0" err="1">
                <a:sym typeface="Wingdings" pitchFamily="2" charset="2"/>
              </a:rPr>
              <a:t>주소값에</a:t>
            </a:r>
            <a:r>
              <a:rPr kumimoji="1" lang="ko-KR" altLang="en-US" dirty="0">
                <a:sym typeface="Wingdings" pitchFamily="2" charset="2"/>
              </a:rPr>
              <a:t> 적히는 것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84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444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1E4C-36EA-50EB-8240-6183DA93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C8BCC-F2BD-E3DD-60A6-AA0E84EBA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11229-8E5E-0E63-D849-79AD9D532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5726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ko-KR" dirty="0" err="1"/>
              <a:t>Bomb.c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main</a:t>
            </a:r>
            <a:r>
              <a:rPr kumimoji="1" lang="ko-KR" altLang="en-US" dirty="0"/>
              <a:t>함수만 있고 안쪽은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713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ko-KR" dirty="0" err="1"/>
              <a:t>Xshell</a:t>
            </a:r>
            <a:r>
              <a:rPr kumimoji="1" lang="ko-KR" altLang="en-US" dirty="0"/>
              <a:t>을 항상 </a:t>
            </a:r>
            <a:r>
              <a:rPr kumimoji="1" lang="en-US" altLang="ko-KR" dirty="0"/>
              <a:t>consistency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맞춰달라</a:t>
            </a:r>
            <a:endParaRPr kumimoji="1" lang="en-US" altLang="ko-KR" dirty="0"/>
          </a:p>
          <a:p>
            <a:pPr algn="l"/>
            <a:r>
              <a:rPr kumimoji="1" lang="en-US" altLang="ko-KR" dirty="0"/>
              <a:t>Compiler</a:t>
            </a:r>
            <a:r>
              <a:rPr kumimoji="1" lang="ko-KR" altLang="en-US" dirty="0"/>
              <a:t>할 때 </a:t>
            </a:r>
            <a:r>
              <a:rPr kumimoji="1" lang="en-US" altLang="ko-KR" dirty="0"/>
              <a:t>–g option</a:t>
            </a:r>
            <a:r>
              <a:rPr kumimoji="1" lang="ko-KR" altLang="en-US" dirty="0"/>
              <a:t>을 줬기 때문에 함수의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이 잘 나와있고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바탕으로 대강 어떤 일이 이뤄지고 있는지를 </a:t>
            </a:r>
            <a:r>
              <a:rPr kumimoji="1" lang="ko-KR" altLang="en-US" dirty="0" err="1"/>
              <a:t>파악해야한다</a:t>
            </a:r>
            <a:r>
              <a:rPr kumimoji="1" lang="en-US" altLang="ko-KR" dirty="0"/>
              <a:t>.</a:t>
            </a:r>
          </a:p>
          <a:p>
            <a:pPr lvl="1" algn="l"/>
            <a:r>
              <a:rPr kumimoji="1" lang="ko-KR" altLang="en-US" dirty="0"/>
              <a:t>질문 </a:t>
            </a:r>
            <a:r>
              <a:rPr kumimoji="1" lang="ko-KR" altLang="en-US" dirty="0" err="1"/>
              <a:t>들어올경우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-g option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>
                <a:sym typeface="Wingdings" pitchFamily="2" charset="2"/>
              </a:rPr>
              <a:t>debugging </a:t>
            </a:r>
            <a:r>
              <a:rPr kumimoji="1" lang="ko-KR" altLang="en-US" dirty="0">
                <a:sym typeface="Wingdings" pitchFamily="2" charset="2"/>
              </a:rPr>
              <a:t>정보를 포함하는 옵션이고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소스코드의 라인 번호 </a:t>
            </a:r>
            <a:r>
              <a:rPr kumimoji="1" lang="en-US" altLang="ko-KR" dirty="0">
                <a:sym typeface="Wingdings" pitchFamily="2" charset="2"/>
              </a:rPr>
              <a:t>+ </a:t>
            </a:r>
            <a:r>
              <a:rPr kumimoji="1" lang="ko-KR" altLang="en-US" dirty="0">
                <a:sym typeface="Wingdings" pitchFamily="2" charset="2"/>
              </a:rPr>
              <a:t>변수 이름 </a:t>
            </a:r>
            <a:r>
              <a:rPr kumimoji="1" lang="en-US" altLang="ko-KR" dirty="0">
                <a:sym typeface="Wingdings" pitchFamily="2" charset="2"/>
              </a:rPr>
              <a:t>+ </a:t>
            </a:r>
            <a:r>
              <a:rPr kumimoji="1" lang="ko-KR" altLang="en-US" dirty="0">
                <a:sym typeface="Wingdings" pitchFamily="2" charset="2"/>
              </a:rPr>
              <a:t>함수 이름 등과 같은 정보가 포함됨</a:t>
            </a:r>
            <a:endParaRPr kumimoji="1" lang="en-US" altLang="ko-KR" dirty="0"/>
          </a:p>
          <a:p>
            <a:pPr algn="l"/>
            <a:r>
              <a:rPr kumimoji="1" lang="en-US" altLang="ko-KR" dirty="0" err="1"/>
              <a:t>Fopen</a:t>
            </a:r>
            <a:r>
              <a:rPr kumimoji="1" lang="ko-KR" altLang="en-US" dirty="0"/>
              <a:t>이나 </a:t>
            </a:r>
            <a:r>
              <a:rPr kumimoji="1" lang="en-US" altLang="ko-KR" dirty="0"/>
              <a:t>print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library </a:t>
            </a:r>
            <a:r>
              <a:rPr kumimoji="1" lang="ko-KR" altLang="en-US" dirty="0"/>
              <a:t>함수들도 있지만 </a:t>
            </a:r>
            <a:r>
              <a:rPr kumimoji="1" lang="en-US" altLang="ko-KR" dirty="0" err="1"/>
              <a:t>Initialize_bomb</a:t>
            </a:r>
            <a:r>
              <a:rPr kumimoji="1" lang="ko-KR" altLang="en-US" dirty="0"/>
              <a:t>과 같이 특별한 함수들이 있음</a:t>
            </a:r>
            <a:endParaRPr kumimoji="1" lang="en-US" altLang="ko-KR" dirty="0"/>
          </a:p>
          <a:p>
            <a:pPr algn="l"/>
            <a:endParaRPr kumimoji="1" lang="en-US" altLang="ko-KR" dirty="0"/>
          </a:p>
          <a:p>
            <a:pPr algn="l"/>
            <a:r>
              <a:rPr kumimoji="1" lang="en-US" altLang="ko-KR" dirty="0"/>
              <a:t>Initialize bomb</a:t>
            </a:r>
            <a:r>
              <a:rPr kumimoji="1" lang="ko-KR" altLang="en-US" dirty="0"/>
              <a:t>을 빼고 </a:t>
            </a:r>
            <a:r>
              <a:rPr kumimoji="1" lang="en-US" altLang="ko-KR" dirty="0" err="1"/>
              <a:t>read_line</a:t>
            </a:r>
            <a:r>
              <a:rPr kumimoji="1" lang="en-US" altLang="ko-KR" dirty="0"/>
              <a:t> </a:t>
            </a:r>
            <a:r>
              <a:rPr kumimoji="1" lang="ko-KR" altLang="en-US" dirty="0"/>
              <a:t>먼저 보자</a:t>
            </a:r>
            <a:endParaRPr kumimoji="1" lang="en-US" altLang="ko-KR" dirty="0"/>
          </a:p>
          <a:p>
            <a:pPr algn="l"/>
            <a:r>
              <a:rPr kumimoji="1" lang="en-US" altLang="ko-KR" dirty="0" err="1"/>
              <a:t>bomb.c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main</a:t>
            </a:r>
            <a:r>
              <a:rPr kumimoji="1" lang="ko-KR" altLang="en-US" dirty="0"/>
              <a:t>을 먼저 보여주자</a:t>
            </a:r>
            <a:endParaRPr kumimoji="1" lang="en-US" altLang="ko-KR" dirty="0"/>
          </a:p>
          <a:p>
            <a:pPr algn="l"/>
            <a:endParaRPr kumimoji="1" lang="en-US" altLang="ko-KR" dirty="0"/>
          </a:p>
          <a:p>
            <a:pPr algn="l"/>
            <a:r>
              <a:rPr kumimoji="1" lang="en-US" altLang="ko-KR" dirty="0"/>
              <a:t>I 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RAX, RDI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같다는거</a:t>
            </a:r>
            <a:r>
              <a:rPr kumimoji="1" lang="ko-KR" altLang="en-US" dirty="0"/>
              <a:t> </a:t>
            </a:r>
            <a:r>
              <a:rPr kumimoji="1" lang="en-US" altLang="ko-KR" dirty="0"/>
              <a:t>breakpoint</a:t>
            </a:r>
            <a:r>
              <a:rPr kumimoji="1" lang="ko-KR" altLang="en-US" dirty="0"/>
              <a:t> 걸어서 </a:t>
            </a:r>
            <a:r>
              <a:rPr kumimoji="1" lang="ko-KR" altLang="en-US" dirty="0" err="1"/>
              <a:t>보여주는건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어떤가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636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569A-D730-81E4-5A03-35E6EFE2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4A7E8-6BCB-DCD0-96FC-FD5711756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A10A3-34D3-AA31-8193-2FBE40DC8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처럼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함수들을 먼저 보고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read_six_numbers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함수도 있고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explode bomb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이라는 함수도 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에서도 터질 수도 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0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폭탄을 한 번 터트려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보는건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어떤가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pPr lvl="1"/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Explode_bomb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함수에 대한 설명을 터트림으로써 보여주는 것은 어떨까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16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5CFB-40C8-3998-5652-F5D8E871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C3A58-2E4C-7B68-3319-A8966E7CB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2A4B16-FB58-1779-C800-97CE70A35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52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94660-10F8-A5E1-D45B-98FCF360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C39B8-2BCB-9D62-CC47-FEB455287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195B4B-FA6E-CBA9-0831-BBD7AB918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Lea, mov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관련하여 설명해주기</a:t>
            </a:r>
          </a:p>
        </p:txBody>
      </p:sp>
    </p:spTree>
    <p:extLst>
      <p:ext uri="{BB962C8B-B14F-4D97-AF65-F5344CB8AC3E}">
        <p14:creationId xmlns:p14="http://schemas.microsoft.com/office/powerpoint/2010/main" val="294589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262A7-1920-1387-6B6F-EDFC3373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6FE4E0-B38B-DEFE-42E9-0D32CD0FF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F61E50-FED8-F1AC-A164-CA365425D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sscanf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관련한 설명이 너무 길다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예제랑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같이 다른 슬라이드를 만들어서 </a:t>
            </a:r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scanf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다 아는데 </a:t>
            </a:r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scanf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standard input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받아오는건데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format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바탕으로 값을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받아오는건데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sscanf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입력된게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아니라 이미 있는 문자열이면 이렇게 받을 수 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lvl="1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 봐야할 것은 두 번째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인자겠네요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pPr lvl="2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 번째 인자는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0x4027c1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있으니까 이거 확인해보고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인자 받고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넘어가는거겠네요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pPr lvl="2"/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 저장되는 주소가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번째 인자부터 있으니까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~~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905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CDE0B-39D4-A4BB-CA81-2CFBB5E0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9A7AF2-84D1-F783-4A52-9CCEE9261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BB71D-6571-8069-C0C9-DFB0507C8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Cmpl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 32bit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를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 명시해주기 위함이라고 함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88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712D-2103-6409-F3F4-ADA8A6A6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185200-D0B2-E4CA-FB2A-03C4A1495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45EA9F-6BDE-4655-E007-9655F6E4C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862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3438-5532-0329-0DD4-FBD2747F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53CEA8-C505-4E33-FFB0-2BB08208A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127EBB-45C5-9B7A-ACBC-2C231A61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52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813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124F8-338C-4F88-2095-F74CFC63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A9CAEF-3CE7-2B23-E18C-4150BABAC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5F48E3-687B-6CCE-FD92-2FE79F463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638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C42F5-436E-B49C-064A-011CB8A6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F2D25D-48ED-DC65-258D-B78730B22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C9E257-89DD-73AE-2D19-3DD618D3D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207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8336-E3EB-E4DC-758B-6FFB20234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23D75-12F3-5585-8401-7C28A3140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98C4A-F79E-C25D-A2F5-FBCE49BD7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4095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658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05D8-3095-246A-B89A-7E8EFB352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EE9D9A-3D40-3CE8-1CD1-979FD98BC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3511D0-320E-6470-F993-2ED605833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980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740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이제 기본적인 명령어에 대한 설명은 모두 끝냈고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여러분들이 실습을 해볼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bomb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어떻게 다운로드 받는지에 대한 간략한 설명을 해드리도록 하겠습니다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이 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bomb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다운 받는 법은 터미널에서 다운 받는 방법과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Xshell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에서 다운 받는 법 두 가지가 있지만 오늘은 앞에 있는 컴퓨터로 실습을 수행하고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Xshell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이용해서 수행하도록 하겠습니다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터미널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필요하신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읽어보시면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그리고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강조드릴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부분이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ssh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session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살아있어야지만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bomb server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접속이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bomb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그러므로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부탁드리겠습니다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326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부분은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조교들이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앞의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컴퓨터에는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부분이기에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들으시면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programming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서버를 접속하기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세션을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만들어줍니다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907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ssh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tunneling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이라고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탭에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들어가셔서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port forwarding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해주면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여러분들이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접속하려고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열어둔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연결이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가능하게끔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만들어줍니다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forwarding rule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15213 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port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번호를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해주시면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됩니다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716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추가가 완료가 되었으면 설정이 완료가 된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7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6E1FD-0FBD-E62E-8072-9BC24A67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D2D0FA-0BD7-AD00-1E3F-33616CC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3C6BCE-5BB2-5B7F-6110-DD5666E46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514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566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DD98-BE1E-84F4-0926-290F4D13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3AC11-1390-68E4-2453-95AEA6EAC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C87516-1C91-ED85-E094-605787224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4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21A5-9FC4-4451-D3CB-91A02986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30AA63-EFD1-25C3-7D8C-AA14F81C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5AA68F-3782-74FC-87DE-E2CF82DE0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51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0190-224F-6F65-5FF9-81BB66773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A506C-F969-B848-D1B6-A5C3EC966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60F16F-C00F-2D56-55C5-73909AC58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83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ADEE-2C9A-28EB-0942-35D78D382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1C5FA4-6C83-571F-C0EC-961A5D72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4ECCA2-54D0-5AE6-B008-0EA2930D4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17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F1A18-6D71-950E-AF6A-CAB1D4D3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3CAD24-D39E-BA4F-097D-3C3EBEB8B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4C1134-4947-6B4C-B8C0-C70682C05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73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F04D4-CD3A-6D2F-C492-E4730F727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0D5A7-0096-4327-4A2F-8D3A5739D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317641-C008-16B8-2D61-D5365C1DE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43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00" y="645000"/>
            <a:ext cx="11360800" cy="2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60F65"/>
              </a:buClr>
              <a:buSzPts val="3600"/>
              <a:buNone/>
              <a:defRPr sz="4800" b="1" i="0">
                <a:solidFill>
                  <a:srgbClr val="C60F65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2749704"/>
            <a:ext cx="11360800" cy="9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84C"/>
              </a:buClr>
              <a:buSzPts val="2800"/>
              <a:buFont typeface="Lora SemiBold"/>
              <a:buNone/>
              <a:defRPr sz="4000" b="0" i="0">
                <a:solidFill>
                  <a:srgbClr val="F5884C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anose="020B0503030302020204" pitchFamily="34" charset="-127"/>
                <a:sym typeface="Lor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 Medium"/>
              <a:buNone/>
              <a:defRPr sz="3733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7650" y="4727434"/>
            <a:ext cx="2996701" cy="86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587000" y="3941400"/>
            <a:ext cx="5018000" cy="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800" b="0" i="0"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anose="020B0503030302020204" pitchFamily="34" charset="-127"/>
                <a:sym typeface="Lor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Lora Medium"/>
              <a:buNone/>
              <a:defRPr sz="2933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3587000" y="5626200"/>
            <a:ext cx="5018000" cy="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b="0" i="0">
                <a:solidFill>
                  <a:srgbClr val="7C808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anose="020B0503030302020204" pitchFamily="34" charset="-127"/>
                <a:sym typeface="L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C8081"/>
              </a:buClr>
              <a:buSzPts val="2200"/>
              <a:buFont typeface="Lora Medium"/>
              <a:buNone/>
              <a:defRPr sz="29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3200" y="892066"/>
            <a:ext cx="12065600" cy="5638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68000" lvl="0" indent="-324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 Medium"/>
              <a:buChar char="●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anose="020B0503030302020204" pitchFamily="34" charset="-127"/>
                <a:sym typeface="Lora Medium"/>
              </a:defRPr>
            </a:lvl1pPr>
            <a:lvl2pPr marL="792000" lvl="1" indent="-288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○"/>
              <a:defRPr sz="2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2pPr>
            <a:lvl3pPr marL="1152000" lvl="2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■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3pPr>
            <a:lvl4pPr marL="1512000" lvl="3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●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4pPr>
            <a:lvl5pPr marL="1872000" lvl="4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○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5pPr>
            <a:lvl6pPr marL="2232000" lvl="5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■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6pPr>
            <a:lvl7pPr marL="2592000" lvl="6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●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7pPr>
            <a:lvl8pPr marL="2952000" lvl="7" indent="-324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Char char="○"/>
              <a:defRPr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Lora Medium"/>
              </a:defRPr>
            </a:lvl8pPr>
            <a:lvl9pPr marL="5046007" lvl="8" indent="0">
              <a:spcBef>
                <a:spcPts val="0"/>
              </a:spcBef>
              <a:spcAft>
                <a:spcPts val="0"/>
              </a:spcAft>
              <a:buSzPts val="1600"/>
              <a:buFont typeface="Lora Medium"/>
              <a:buNone/>
              <a:defRPr sz="2133"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pPr lvl="0"/>
            <a:endParaRPr lang="en-US" altLang="en-US" dirty="0"/>
          </a:p>
        </p:txBody>
      </p:sp>
      <p:sp>
        <p:nvSpPr>
          <p:cNvPr id="18" name="Google Shape;18;p3"/>
          <p:cNvSpPr/>
          <p:nvPr/>
        </p:nvSpPr>
        <p:spPr>
          <a:xfrm rot="10800000">
            <a:off x="0" y="0"/>
            <a:ext cx="12192000" cy="892067"/>
          </a:xfrm>
          <a:prstGeom prst="rect">
            <a:avLst/>
          </a:prstGeom>
          <a:gradFill>
            <a:gsLst>
              <a:gs pos="0">
                <a:srgbClr val="F5884C"/>
              </a:gs>
              <a:gs pos="39000">
                <a:srgbClr val="C60F65"/>
              </a:gs>
              <a:gs pos="100000">
                <a:srgbClr val="C60F65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97200" y="6577297"/>
            <a:ext cx="731600" cy="262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rgbClr val="7C808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anose="020B0503030302020204" pitchFamily="34" charset="-127"/>
                <a:sym typeface="Lora Medium"/>
              </a:defRPr>
            </a:lvl1pPr>
            <a:lvl2pPr lvl="1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lvl="2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lvl="3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lvl="4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lvl="5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lvl="6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lvl="7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lvl="8" algn="r" rtl="0">
              <a:buNone/>
              <a:defRPr sz="1333">
                <a:solidFill>
                  <a:srgbClr val="7C808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바닥글 개체 틀 4">
            <a:extLst>
              <a:ext uri="{FF2B5EF4-FFF2-40B4-BE49-F238E27FC236}">
                <a16:creationId xmlns:a16="http://schemas.microsoft.com/office/drawing/2014/main" id="{BA179541-BE0A-0809-6A2E-E2CF3A3B8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77297"/>
            <a:ext cx="4114800" cy="262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kumimoji="1" lang="en" altLang="en-US" dirty="0"/>
              <a:t>[CSED211] Lab 3. Bomb Lab</a:t>
            </a:r>
            <a:endParaRPr kumimoji="1" lang="ko-Kore-KR" altLang="en-US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3200" y="64233"/>
            <a:ext cx="1206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2963861-2667-E646-BE6A-4859BB536540}"/>
              </a:ext>
            </a:extLst>
          </p:cNvPr>
          <p:cNvGrpSpPr/>
          <p:nvPr userDrawn="1"/>
        </p:nvGrpSpPr>
        <p:grpSpPr>
          <a:xfrm>
            <a:off x="-2172378" y="0"/>
            <a:ext cx="20027732" cy="4902238"/>
            <a:chOff x="-2172378" y="0"/>
            <a:chExt cx="20027732" cy="4902238"/>
          </a:xfrm>
        </p:grpSpPr>
        <p:sp>
          <p:nvSpPr>
            <p:cNvPr id="19" name="Rectangle 33">
              <a:extLst>
                <a:ext uri="{FF2B5EF4-FFF2-40B4-BE49-F238E27FC236}">
                  <a16:creationId xmlns:a16="http://schemas.microsoft.com/office/drawing/2014/main" id="{E11002FF-EA53-B0EB-727B-A9806D7FA466}"/>
                </a:ext>
              </a:extLst>
            </p:cNvPr>
            <p:cNvSpPr/>
            <p:nvPr/>
          </p:nvSpPr>
          <p:spPr>
            <a:xfrm>
              <a:off x="-1151822" y="0"/>
              <a:ext cx="926511" cy="750898"/>
            </a:xfrm>
            <a:prstGeom prst="rect">
              <a:avLst/>
            </a:prstGeom>
            <a:solidFill>
              <a:srgbClr val="C60F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Postech Red</a:t>
              </a:r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C89AB8C6-02D3-FB6D-4880-A8623245BA16}"/>
                </a:ext>
              </a:extLst>
            </p:cNvPr>
            <p:cNvSpPr/>
            <p:nvPr/>
          </p:nvSpPr>
          <p:spPr>
            <a:xfrm>
              <a:off x="-1151822" y="830268"/>
              <a:ext cx="926511" cy="750898"/>
            </a:xfrm>
            <a:prstGeom prst="rect">
              <a:avLst/>
            </a:prstGeom>
            <a:solidFill>
              <a:srgbClr val="F485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Orange</a:t>
              </a:r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473CA90E-9B31-014F-27A4-BED1ADEB07B9}"/>
                </a:ext>
              </a:extLst>
            </p:cNvPr>
            <p:cNvSpPr/>
            <p:nvPr/>
          </p:nvSpPr>
          <p:spPr>
            <a:xfrm>
              <a:off x="-1160905" y="4151340"/>
              <a:ext cx="926511" cy="750898"/>
            </a:xfrm>
            <a:prstGeom prst="rect">
              <a:avLst/>
            </a:prstGeom>
            <a:solidFill>
              <a:srgbClr val="6666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Postech Grey</a:t>
              </a:r>
            </a:p>
          </p:txBody>
        </p:sp>
        <p:sp>
          <p:nvSpPr>
            <p:cNvPr id="23" name="Rectangle 36">
              <a:extLst>
                <a:ext uri="{FF2B5EF4-FFF2-40B4-BE49-F238E27FC236}">
                  <a16:creationId xmlns:a16="http://schemas.microsoft.com/office/drawing/2014/main" id="{7397E568-4FFE-3D11-BD80-6A4E202D06B2}"/>
                </a:ext>
              </a:extLst>
            </p:cNvPr>
            <p:cNvSpPr/>
            <p:nvPr/>
          </p:nvSpPr>
          <p:spPr>
            <a:xfrm>
              <a:off x="-1151822" y="2490804"/>
              <a:ext cx="926511" cy="750898"/>
            </a:xfrm>
            <a:prstGeom prst="rect">
              <a:avLst/>
            </a:prstGeom>
            <a:solidFill>
              <a:srgbClr val="8EB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Sky Blue</a:t>
              </a:r>
            </a:p>
          </p:txBody>
        </p:sp>
        <p:sp>
          <p:nvSpPr>
            <p:cNvPr id="24" name="Rectangle 37">
              <a:extLst>
                <a:ext uri="{FF2B5EF4-FFF2-40B4-BE49-F238E27FC236}">
                  <a16:creationId xmlns:a16="http://schemas.microsoft.com/office/drawing/2014/main" id="{CADC5A5A-99FD-F9D4-A360-A13C0B3E11B3}"/>
                </a:ext>
              </a:extLst>
            </p:cNvPr>
            <p:cNvSpPr/>
            <p:nvPr/>
          </p:nvSpPr>
          <p:spPr>
            <a:xfrm>
              <a:off x="-1160905" y="3321072"/>
              <a:ext cx="926511" cy="750898"/>
            </a:xfrm>
            <a:prstGeom prst="rect">
              <a:avLst/>
            </a:prstGeom>
            <a:solidFill>
              <a:srgbClr val="212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Dark Blue</a:t>
              </a:r>
            </a:p>
          </p:txBody>
        </p:sp>
        <p:sp>
          <p:nvSpPr>
            <p:cNvPr id="25" name="Rectangle 38">
              <a:extLst>
                <a:ext uri="{FF2B5EF4-FFF2-40B4-BE49-F238E27FC236}">
                  <a16:creationId xmlns:a16="http://schemas.microsoft.com/office/drawing/2014/main" id="{3160C824-388D-25EF-2A94-78AF36411654}"/>
                </a:ext>
              </a:extLst>
            </p:cNvPr>
            <p:cNvSpPr/>
            <p:nvPr/>
          </p:nvSpPr>
          <p:spPr>
            <a:xfrm>
              <a:off x="-2172377" y="0"/>
              <a:ext cx="926511" cy="750898"/>
            </a:xfrm>
            <a:prstGeom prst="rect">
              <a:avLst/>
            </a:prstGeom>
            <a:solidFill>
              <a:srgbClr val="F2C7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  <a:t>Red</a:t>
              </a:r>
              <a:b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  <a:t>(Trans)</a:t>
              </a:r>
            </a:p>
          </p:txBody>
        </p:sp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6E8A733E-092A-A095-77F6-E3AB35455C6E}"/>
                </a:ext>
              </a:extLst>
            </p:cNvPr>
            <p:cNvSpPr/>
            <p:nvPr/>
          </p:nvSpPr>
          <p:spPr>
            <a:xfrm>
              <a:off x="-2172378" y="2494124"/>
              <a:ext cx="926511" cy="750898"/>
            </a:xfrm>
            <a:prstGeom prst="rect">
              <a:avLst/>
            </a:prstGeom>
            <a:solidFill>
              <a:srgbClr val="D9E7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  <a:t>Blue (Trans)</a:t>
              </a:r>
            </a:p>
          </p:txBody>
        </p:sp>
        <p:sp>
          <p:nvSpPr>
            <p:cNvPr id="27" name="Rectangle 40">
              <a:extLst>
                <a:ext uri="{FF2B5EF4-FFF2-40B4-BE49-F238E27FC236}">
                  <a16:creationId xmlns:a16="http://schemas.microsoft.com/office/drawing/2014/main" id="{B2FDD3FA-CA75-E8B7-EE28-51976962A929}"/>
                </a:ext>
              </a:extLst>
            </p:cNvPr>
            <p:cNvSpPr/>
            <p:nvPr/>
          </p:nvSpPr>
          <p:spPr>
            <a:xfrm>
              <a:off x="-2172377" y="827833"/>
              <a:ext cx="926511" cy="750898"/>
            </a:xfrm>
            <a:prstGeom prst="rect">
              <a:avLst/>
            </a:prstGeom>
            <a:solidFill>
              <a:srgbClr val="FFE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  <a:t>Orange (Trans)</a:t>
              </a: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6038DDB2-CABE-83A1-60F8-DB76E8327EBB}"/>
                </a:ext>
              </a:extLst>
            </p:cNvPr>
            <p:cNvSpPr/>
            <p:nvPr/>
          </p:nvSpPr>
          <p:spPr>
            <a:xfrm>
              <a:off x="-1151822" y="1660536"/>
              <a:ext cx="926511" cy="750898"/>
            </a:xfrm>
            <a:prstGeom prst="rect">
              <a:avLst/>
            </a:prstGeom>
            <a:solidFill>
              <a:srgbClr val="FFAC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latin typeface="Cambria" panose="02040503050406030204" pitchFamily="18" charset="0"/>
                </a:rPr>
                <a:t>Postech Orange</a:t>
              </a:r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15D1301B-97E1-0228-21DC-76C447FB962B}"/>
                </a:ext>
              </a:extLst>
            </p:cNvPr>
            <p:cNvSpPr/>
            <p:nvPr/>
          </p:nvSpPr>
          <p:spPr>
            <a:xfrm>
              <a:off x="-2172378" y="1663856"/>
              <a:ext cx="926511" cy="750898"/>
            </a:xfrm>
            <a:prstGeom prst="rect">
              <a:avLst/>
            </a:prstGeom>
            <a:solidFill>
              <a:srgbClr val="E6F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100" b="1">
                  <a:solidFill>
                    <a:schemeClr val="tx1"/>
                  </a:solidFill>
                  <a:latin typeface="Cambria" panose="02040503050406030204" pitchFamily="18" charset="0"/>
                </a:rPr>
                <a:t>Green (Trans)</a:t>
              </a:r>
            </a:p>
          </p:txBody>
        </p:sp>
        <p:pic>
          <p:nvPicPr>
            <p:cNvPr id="30" name="Picture 43">
              <a:extLst>
                <a:ext uri="{FF2B5EF4-FFF2-40B4-BE49-F238E27FC236}">
                  <a16:creationId xmlns:a16="http://schemas.microsoft.com/office/drawing/2014/main" id="{9CC4209A-8790-3782-8749-84840F8E7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4129" y="0"/>
              <a:ext cx="5511225" cy="3665360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200" y="70467"/>
            <a:ext cx="1206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9400" y="892067"/>
            <a:ext cx="11933200" cy="5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ora"/>
              <a:buChar char="●"/>
              <a:defRPr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733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411B-5D91-B301-3FCC-9D57A326E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[CSED211] Introduction to</a:t>
            </a:r>
            <a:br>
              <a:rPr kumimoji="1" lang="en-US" altLang="ko-KR" dirty="0"/>
            </a:br>
            <a:r>
              <a:rPr kumimoji="1" lang="en-US" altLang="ko-KR" dirty="0"/>
              <a:t>Computer Software Systems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0EB01-84A9-12A7-1DDE-813D5B3D4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Lab 3: Bomb Lab</a:t>
            </a:r>
            <a:endParaRPr kumimoji="1"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D9FB906-FCE1-9DDC-57CE-B1A4A5EF354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87000" y="3434962"/>
            <a:ext cx="5018000" cy="142301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Prof. Jisung Park</a:t>
            </a:r>
          </a:p>
          <a:p>
            <a:r>
              <a:rPr kumimoji="1" lang="en-US" altLang="ko-KR" dirty="0" err="1"/>
              <a:t>Seunghun</a:t>
            </a:r>
            <a:r>
              <a:rPr kumimoji="1" lang="en-US" altLang="ko-KR" dirty="0"/>
              <a:t> Oh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071C69F-034B-A1FB-99D7-D56ABBBCD37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kumimoji="1" lang="en-US" altLang="ko-KR" dirty="0"/>
              <a:t>2024.09.26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91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367E-5661-0938-AD58-32EA0A5E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119CFE-E698-934B-3879-1FD603B6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Compilers are much better than humans at machine-code translation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But it is still important to understand how your program will get translated and executed in computer systems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Enables you to be a better computer scientist or computer engineer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Who can optimize your program to improve performance and energy efficiency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Not a run-of-the-mill programmer or just a coder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A19687-A4E8-2D4C-02CB-008FE45BF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4AA81-E50A-DD6F-F111-CDB4680C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7F4D64D-2575-1DA3-9FE5-16B0CB90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Understand How Computers Work?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5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80DDF-4F70-DD20-DEB8-BC8585646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D2C934-E4D8-3F5F-195B-9FDA96075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Machine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Language</a:t>
            </a:r>
          </a:p>
          <a:p>
            <a:pPr marL="144000" indent="0">
              <a:buClrTx/>
              <a:buNone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/>
              <a:t>Bomb Lab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Overview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GDB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Practice with TA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Special Session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EE727E-73A1-6EA8-95F3-021AC57DF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8ADB49-9ADB-0067-CC1B-4B41EE8E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F3AAC9-D10D-18AC-654E-3ACF1E27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Today’s Agenda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2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D6553B-8E27-76C1-B18B-2162CF610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C70E65"/>
                </a:solidFill>
              </a:rPr>
              <a:t>A popular open-source assignment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Developed by Randal E. Bryant and David R. </a:t>
            </a:r>
            <a:r>
              <a:rPr kumimoji="1" lang="en-US" altLang="ko-KR" dirty="0" err="1">
                <a:solidFill>
                  <a:schemeClr val="tx1"/>
                </a:solidFill>
              </a:rPr>
              <a:t>O’Hallaron</a:t>
            </a:r>
            <a:r>
              <a:rPr kumimoji="1" lang="en-US" altLang="ko-KR" dirty="0">
                <a:solidFill>
                  <a:schemeClr val="tx1"/>
                </a:solidFill>
              </a:rPr>
              <a:t> at CMU in 2002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Widely used around the world due to its effectiveness</a:t>
            </a:r>
          </a:p>
          <a:p>
            <a:endParaRPr kumimoji="1" lang="en-US" altLang="ko-KR" sz="1500" dirty="0"/>
          </a:p>
          <a:p>
            <a:r>
              <a:rPr kumimoji="1" lang="en-US" altLang="ko-KR" dirty="0"/>
              <a:t>Through this lab, students can learn</a:t>
            </a:r>
          </a:p>
          <a:p>
            <a:pPr lvl="1"/>
            <a:r>
              <a:rPr kumimoji="1" lang="en-US" altLang="ko-KR" dirty="0"/>
              <a:t>Understanding Program Execution: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Control Flow and Logic</a:t>
            </a:r>
          </a:p>
          <a:p>
            <a:pPr lvl="1"/>
            <a:r>
              <a:rPr kumimoji="1" lang="en-US" altLang="ko-KR" dirty="0"/>
              <a:t>Reverse Engineering</a:t>
            </a:r>
          </a:p>
          <a:p>
            <a:pPr lvl="1"/>
            <a:r>
              <a:rPr kumimoji="1" lang="en-US" altLang="ko-KR" dirty="0"/>
              <a:t>Debugging and Disassembly</a:t>
            </a:r>
          </a:p>
          <a:p>
            <a:pPr lvl="1"/>
            <a:r>
              <a:rPr kumimoji="1" lang="en-US" altLang="ko-KR" dirty="0"/>
              <a:t>Assembly Language</a:t>
            </a:r>
          </a:p>
          <a:p>
            <a:pPr marL="504000" lvl="1" indent="0">
              <a:buNone/>
            </a:pPr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6B55F1-F1AE-04C1-AED0-AB302C73BC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5CDE4A-AAD2-466E-F26F-8905F764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7EB1AC8-8F2C-055A-7A71-E94CCAF8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Bomb Lab: Overview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99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0692-A57E-E0AD-F94B-2DB76355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4102BA-546A-B07B-510F-6762C39A6404}"/>
              </a:ext>
            </a:extLst>
          </p:cNvPr>
          <p:cNvSpPr/>
          <p:nvPr/>
        </p:nvSpPr>
        <p:spPr>
          <a:xfrm>
            <a:off x="5867442" y="2291153"/>
            <a:ext cx="5585397" cy="423966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312FB5F-99D6-CEB1-70D7-DE527EF7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271" y="1457664"/>
            <a:ext cx="5665568" cy="1270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5D821D-0970-194D-A35B-E36D4AAC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Objective: Defuse a binary bomb by providing correct input (password)</a:t>
            </a:r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7AE52F-15C2-A641-2277-24F062E00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BB8874-B0C8-0B5D-9E4B-EAC01829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8EBE6FE-111E-011C-827E-A8C562EB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Bomb Lab: Overview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80F12B-4C00-7EDA-800E-6F276394B9A4}"/>
              </a:ext>
            </a:extLst>
          </p:cNvPr>
          <p:cNvSpPr/>
          <p:nvPr/>
        </p:nvSpPr>
        <p:spPr>
          <a:xfrm>
            <a:off x="662833" y="7044760"/>
            <a:ext cx="2278438" cy="298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latin typeface="Cambria" panose="02040503050406030204" pitchFamily="18" charset="0"/>
              </a:rPr>
              <a:t>Wrong Answer</a:t>
            </a:r>
            <a:endParaRPr kumimoji="1" lang="ko-KR" altLang="en-US" dirty="0">
              <a:latin typeface="Cambria" panose="020405030504060302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8897D8-A60C-C202-AF7E-E93F1DE39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" r="823" b="-1"/>
          <a:stretch/>
        </p:blipFill>
        <p:spPr>
          <a:xfrm>
            <a:off x="419550" y="1468396"/>
            <a:ext cx="5399748" cy="51030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08FB26-6423-BACB-DF85-1D59A70D7D7B}"/>
              </a:ext>
            </a:extLst>
          </p:cNvPr>
          <p:cNvSpPr/>
          <p:nvPr/>
        </p:nvSpPr>
        <p:spPr>
          <a:xfrm>
            <a:off x="439905" y="2092664"/>
            <a:ext cx="4908862" cy="24257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EA6CB-4180-35F6-C4FE-46017F0510F6}"/>
              </a:ext>
            </a:extLst>
          </p:cNvPr>
          <p:cNvSpPr/>
          <p:nvPr/>
        </p:nvSpPr>
        <p:spPr>
          <a:xfrm>
            <a:off x="439905" y="2331814"/>
            <a:ext cx="4908862" cy="423966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73465-EB2E-8AA2-E146-53A30C9ACA00}"/>
              </a:ext>
            </a:extLst>
          </p:cNvPr>
          <p:cNvSpPr/>
          <p:nvPr/>
        </p:nvSpPr>
        <p:spPr>
          <a:xfrm>
            <a:off x="5867442" y="2092664"/>
            <a:ext cx="2432496" cy="2391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AC486E-799C-E057-1D73-247DE4A6F990}"/>
              </a:ext>
            </a:extLst>
          </p:cNvPr>
          <p:cNvSpPr/>
          <p:nvPr/>
        </p:nvSpPr>
        <p:spPr>
          <a:xfrm>
            <a:off x="5867442" y="2331813"/>
            <a:ext cx="3375032" cy="5943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9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48FD-A2B3-8EC2-1E7E-F5E80665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EDE5B90-4F3D-03B8-DC1D-B6F0E29A4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Machine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Language</a:t>
            </a:r>
          </a:p>
          <a:p>
            <a:pPr marL="144000" indent="0">
              <a:buClrTx/>
              <a:buNone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Bomb Lab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GDB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Practice with TA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Special Session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F4D128-2DDE-8219-DFE9-7D8E030BC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AEA8EA-0598-CE52-3BAB-FB1688A20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5AD12E2-8AF5-E131-D569-736E36F0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Today’s Agenda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93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73D758-A850-AD89-AAE0-B7B45C91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GNU project debugger</a:t>
            </a:r>
          </a:p>
          <a:p>
            <a:pPr lvl="1"/>
            <a:r>
              <a:rPr kumimoji="1" lang="en-US" altLang="ko-KR" dirty="0"/>
              <a:t>Allows you to see what is going on inside a target program during its execution</a:t>
            </a:r>
          </a:p>
          <a:p>
            <a:r>
              <a:rPr kumimoji="1" lang="en-US" altLang="ko-KR" dirty="0"/>
              <a:t>How to execute the target program over GDB?</a:t>
            </a:r>
          </a:p>
          <a:p>
            <a:pPr lvl="1"/>
            <a:r>
              <a:rPr kumimoji="1" lang="en-US" altLang="ko-KR" dirty="0"/>
              <a:t>Run the target </a:t>
            </a:r>
            <a:r>
              <a:rPr kumimoji="1" lang="en-US" altLang="ko-KR" dirty="0">
                <a:solidFill>
                  <a:srgbClr val="C70E65"/>
                </a:solidFill>
              </a:rPr>
              <a:t>program (</a:t>
            </a:r>
            <a:r>
              <a:rPr kumimoji="1" lang="en-US" altLang="ko-KR" dirty="0" err="1">
                <a:solidFill>
                  <a:srgbClr val="C70E65"/>
                </a:solidFill>
              </a:rPr>
              <a:t>execfile</a:t>
            </a:r>
            <a:r>
              <a:rPr kumimoji="1" lang="en-US" altLang="ko-KR" dirty="0">
                <a:solidFill>
                  <a:srgbClr val="C70E65"/>
                </a:solidFill>
              </a:rPr>
              <a:t>) </a:t>
            </a:r>
            <a:r>
              <a:rPr kumimoji="1" lang="en-US" altLang="ko-KR" dirty="0"/>
              <a:t>over GDB</a:t>
            </a:r>
          </a:p>
          <a:p>
            <a:pPr lvl="2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solidFill>
                  <a:srgbClr val="C70E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1" lang="en-US" altLang="ko-KR" b="1" dirty="0" err="1">
                <a:solidFill>
                  <a:srgbClr val="C70E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execfile</a:t>
            </a:r>
            <a:r>
              <a:rPr kumimoji="1" lang="en-US" altLang="ko-KR" b="1" dirty="0">
                <a:solidFill>
                  <a:srgbClr val="C70E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0C0313-E149-54D6-4B7D-0FD391C96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A7AD4F-36FB-598B-7788-D221E065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425747A-98C4-BCA2-7F62-B7027157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GDB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45816A-E151-F1E9-C700-8DAB1DCE4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78443"/>
            <a:ext cx="7772400" cy="31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C52C7E-2058-8B7C-2072-3860E42CA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disassemble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1" lang="en-US" altLang="ko-KR" dirty="0"/>
              <a:t>: Disassemble </a:t>
            </a:r>
            <a:r>
              <a:rPr kumimoji="1" lang="en-US" altLang="ko-KR" dirty="0">
                <a:solidFill>
                  <a:srgbClr val="C70E65"/>
                </a:solidFill>
              </a:rPr>
              <a:t>a specific function </a:t>
            </a:r>
            <a:r>
              <a:rPr kumimoji="1" lang="en-US" altLang="ko-KR" dirty="0"/>
              <a:t>by name (e.g., main)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solidFill>
                  <a:srgbClr val="C70E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  <a:r>
              <a:rPr kumimoji="1" lang="en-US" altLang="ko-KR" dirty="0"/>
              <a:t>: Run the program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r</a:t>
            </a:r>
          </a:p>
          <a:p>
            <a:pPr lvl="2"/>
            <a:r>
              <a:rPr kumimoji="1" lang="en-US" altLang="ko-KR" dirty="0">
                <a:solidFill>
                  <a:srgbClr val="D4150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Kill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the current running program and </a:t>
            </a:r>
            <a:r>
              <a:rPr kumimoji="1" lang="en-US" altLang="ko-KR" dirty="0">
                <a:solidFill>
                  <a:srgbClr val="D4150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re-run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the program (</a:t>
            </a:r>
            <a:r>
              <a:rPr kumimoji="1" lang="en-US" altLang="ko-KR" dirty="0">
                <a:solidFill>
                  <a:srgbClr val="D4150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e.g., restart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800CF8-5FEE-AF90-EF71-3805B02C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B3F31-87B7-3B33-62C7-5A9F9E4BC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32605A1-48E9-9AC0-053B-18C63AEC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GDB Commands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4CA8C-6B0C-C2F5-BC42-E7DEE613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46" y="3601712"/>
            <a:ext cx="5815084" cy="25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FD9545-562E-93BC-72A1-6AF9C9156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: </a:t>
            </a:r>
            <a:r>
              <a:rPr kumimoji="1" lang="en-US" altLang="ko-KR" dirty="0">
                <a:solidFill>
                  <a:srgbClr val="C70E65"/>
                </a:solidFill>
              </a:rPr>
              <a:t>Set a breakpoint </a:t>
            </a:r>
            <a:r>
              <a:rPr kumimoji="1" lang="en-US" altLang="ko-KR" dirty="0"/>
              <a:t>at a </a:t>
            </a:r>
            <a:r>
              <a:rPr kumimoji="1" lang="en-US" altLang="ko-KR" dirty="0">
                <a:solidFill>
                  <a:srgbClr val="F5854C"/>
                </a:solidFill>
              </a:rPr>
              <a:t>specific memory address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b *main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function name is pointer to memory address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b *main+1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b *0x400536</a:t>
            </a:r>
          </a:p>
          <a:p>
            <a:pPr lvl="2"/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If you have set any breakpoints, GDB will </a:t>
            </a:r>
            <a:r>
              <a:rPr kumimoji="1" lang="en-US" altLang="ko-KR" dirty="0">
                <a:solidFill>
                  <a:srgbClr val="F5854C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stop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at the </a:t>
            </a:r>
            <a:r>
              <a:rPr kumimoji="1" lang="en-US" altLang="ko-KR" dirty="0">
                <a:solidFill>
                  <a:srgbClr val="F5854C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first breakpoint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continue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(c)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Continue the program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) c</a:t>
            </a:r>
          </a:p>
          <a:p>
            <a:pPr lvl="2"/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Resume program execution </a:t>
            </a:r>
            <a:r>
              <a:rPr kumimoji="1" lang="en-US" altLang="ko-KR" dirty="0">
                <a:solidFill>
                  <a:srgbClr val="6BA84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from the current point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to the </a:t>
            </a:r>
            <a:r>
              <a:rPr kumimoji="1" lang="en-US" altLang="ko-KR" dirty="0">
                <a:solidFill>
                  <a:srgbClr val="7030A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next breakpoint or endpoint</a:t>
            </a:r>
          </a:p>
          <a:p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[step instruction],</a:t>
            </a:r>
            <a:r>
              <a:rPr kumimoji="1" lang="ko-KR" altLang="en-US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[next instruction]: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/>
              <a:t>Execute next instruction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Step into the procedure call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Next after finishing procedure call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939A6F-7461-AE68-D2CF-D92B42489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708C50-4573-EC64-AE7F-F87DAD447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 dirty="0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B58308A-9C95-7160-505B-0A765325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GDB Commands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77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A3E5-D894-9B97-5113-FA10B903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2DECC4-2F42-5D31-C206-33FA0C4C3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: </a:t>
            </a:r>
            <a:r>
              <a:rPr kumimoji="1" lang="en-US" altLang="ko-KR" dirty="0"/>
              <a:t>Print various </a:t>
            </a:r>
            <a:r>
              <a:rPr kumimoji="1" lang="en-US" altLang="ko-KR" dirty="0">
                <a:solidFill>
                  <a:srgbClr val="C70E65"/>
                </a:solidFill>
              </a:rPr>
              <a:t>debugging information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[option]</a:t>
            </a:r>
          </a:p>
          <a:p>
            <a:pPr lvl="1"/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Courier New" panose="02070309020205020404" pitchFamily="49" charset="0"/>
              </a:rPr>
              <a:t>[</a:t>
            </a:r>
            <a:r>
              <a:rPr kumimoji="1" lang="en-US" altLang="ko-KR" dirty="0">
                <a:cs typeface="Courier New" panose="02070309020205020404" pitchFamily="49" charset="0"/>
              </a:rPr>
              <a:t>C</a:t>
            </a:r>
            <a:r>
              <a:rPr kumimoji="1" lang="en-US" altLang="ko-KR" dirty="0"/>
              <a:t>ommand option</a:t>
            </a:r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]</a:t>
            </a:r>
          </a:p>
          <a:p>
            <a:pPr lvl="2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registers (r), breakpoints(b) 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…</a:t>
            </a:r>
          </a:p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(cl)</a:t>
            </a:r>
            <a:r>
              <a:rPr kumimoji="1" lang="en-US" altLang="ko-KR" dirty="0"/>
              <a:t>: Clear a breakpoint specified </a:t>
            </a:r>
            <a:r>
              <a:rPr kumimoji="1" lang="en-US" altLang="ko-KR" dirty="0">
                <a:solidFill>
                  <a:srgbClr val="F5854B"/>
                </a:solidFill>
              </a:rPr>
              <a:t>by given memory address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cl *main</a:t>
            </a:r>
          </a:p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(d)</a:t>
            </a:r>
            <a:r>
              <a:rPr kumimoji="1" lang="en-US" altLang="ko-KR" dirty="0"/>
              <a:t>: Delete a breakpoint specified </a:t>
            </a:r>
            <a:r>
              <a:rPr kumimoji="1" lang="en-US" altLang="ko-KR" dirty="0">
                <a:solidFill>
                  <a:srgbClr val="6BA84F"/>
                </a:solidFill>
              </a:rPr>
              <a:t>by given number</a:t>
            </a:r>
            <a:r>
              <a:rPr kumimoji="1" lang="en-US" altLang="ko-KR" dirty="0"/>
              <a:t> (all if number is not given)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d 2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d </a:t>
            </a:r>
            <a:r>
              <a:rPr kumimoji="1" lang="en-US" altLang="ko-KR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Delete all breakpoints</a:t>
            </a:r>
          </a:p>
          <a:p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kill</a:t>
            </a:r>
            <a:r>
              <a:rPr kumimoji="1" lang="en-US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(k)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Kill the current running program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) k</a:t>
            </a:r>
          </a:p>
          <a:p>
            <a:endParaRPr kumimoji="1" lang="ko-KR" alt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2B2143-7658-EADE-49C1-9A547B36B2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400C8-8B58-B047-A866-D1902F47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BFD45DD-CC29-A1C0-EF10-58B0D19D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GDB Commands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6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18117-7681-DEDC-F5FE-8E3EBC674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" altLang="ko-KR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</a:t>
            </a:r>
            <a:r>
              <a:rPr lang="en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: Print current </a:t>
            </a:r>
            <a:r>
              <a:rPr lang="en" altLang="ko-KR" dirty="0">
                <a:solidFill>
                  <a:srgbClr val="C70E6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register value</a:t>
            </a:r>
            <a:endParaRPr lang="en" altLang="ko-KR" dirty="0">
              <a:solidFill>
                <a:srgbClr val="C70E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p $</a:t>
            </a:r>
            <a:r>
              <a:rPr lang="en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1" lang="en-US" altLang="ko-KR" dirty="0"/>
              <a:t>: Examine </a:t>
            </a:r>
            <a:r>
              <a:rPr kumimoji="1" lang="en-US" altLang="ko-KR" dirty="0">
                <a:solidFill>
                  <a:srgbClr val="F5854B"/>
                </a:solidFill>
              </a:rPr>
              <a:t>contents of memory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x/[option] [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addr]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[</a:t>
            </a:r>
            <a:r>
              <a:rPr kumimoji="1" lang="en-US" altLang="ko-KR" dirty="0">
                <a:cs typeface="Courier New" panose="02070309020205020404" pitchFamily="49" charset="0"/>
              </a:rPr>
              <a:t>C</a:t>
            </a:r>
            <a:r>
              <a:rPr kumimoji="1" lang="en-US" altLang="ko-KR" dirty="0"/>
              <a:t>ommand option]</a:t>
            </a:r>
          </a:p>
          <a:p>
            <a:pPr lvl="2"/>
            <a:r>
              <a:rPr kumimoji="1" lang="en-US" altLang="ko-KR" dirty="0"/>
              <a:t>What granularity do you want to display memory values: </a:t>
            </a:r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[</a:t>
            </a:r>
            <a:r>
              <a:rPr kumimoji="1" lang="en-US" altLang="ko-KR" b="1" dirty="0">
                <a:solidFill>
                  <a:srgbClr val="D415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b(1)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F585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h(2)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6B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w(4)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4372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g(8)</a:t>
            </a:r>
            <a:r>
              <a:rPr kumimoji="1"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ourier New" panose="02070309020205020404" pitchFamily="49" charset="0"/>
              </a:rPr>
              <a:t>]</a:t>
            </a:r>
            <a:endParaRPr kumimoji="1" lang="en-US" altLang="ko-KR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2"/>
            <a:r>
              <a:rPr kumimoji="1" lang="en-US" altLang="ko-KR" dirty="0"/>
              <a:t>W</a:t>
            </a:r>
            <a:r>
              <a:rPr lang="en" altLang="ko-KR" dirty="0"/>
              <a:t>hat format should the contents be displayed in: </a:t>
            </a:r>
            <a:r>
              <a:rPr kumimoji="1" lang="en-US" altLang="ko-KR" dirty="0"/>
              <a:t>[</a:t>
            </a:r>
            <a:r>
              <a:rPr kumimoji="1" lang="en-US" altLang="ko-KR" b="1" dirty="0">
                <a:solidFill>
                  <a:srgbClr val="D415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1" lang="en-US" altLang="ko-KR" b="1" baseline="-25000" dirty="0">
                <a:solidFill>
                  <a:srgbClr val="D415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F585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kumimoji="1" lang="en-US" altLang="ko-KR" b="1" baseline="-25000" dirty="0">
                <a:solidFill>
                  <a:srgbClr val="F585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6B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kumimoji="1" lang="en-US" altLang="ko-KR" b="1" baseline="-25000" dirty="0">
                <a:solidFill>
                  <a:srgbClr val="6B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ko-KR" b="1" dirty="0">
                <a:solidFill>
                  <a:srgbClr val="4372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1" lang="en-US" altLang="ko-KR" b="1" baseline="-25000" dirty="0">
                <a:solidFill>
                  <a:srgbClr val="4372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(16)</a:t>
            </a:r>
            <a:r>
              <a:rPr kumimoji="1" lang="en-US" altLang="ko-KR" dirty="0">
                <a:cs typeface="Courier New" panose="02070309020205020404" pitchFamily="49" charset="0"/>
              </a:rPr>
              <a:t>]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Show the values in </a:t>
            </a:r>
            <a:r>
              <a:rPr kumimoji="1" lang="en-US" altLang="ko-KR" dirty="0">
                <a:solidFill>
                  <a:srgbClr val="7030A0"/>
                </a:solidFill>
              </a:rPr>
              <a:t>ASCII code format</a:t>
            </a:r>
            <a:r>
              <a:rPr kumimoji="1" lang="ko-KR" altLang="en-US" dirty="0"/>
              <a:t> </a:t>
            </a:r>
            <a:r>
              <a:rPr kumimoji="1" lang="en-US" altLang="ko-KR" dirty="0"/>
              <a:t>until a NULL value is encountered: [</a:t>
            </a:r>
            <a:r>
              <a:rPr kumimoji="1" lang="en-US" altLang="ko-KR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1" lang="en-US" altLang="ko-KR" dirty="0">
                <a:cs typeface="Courier New" panose="02070309020205020404" pitchFamily="49" charset="0"/>
              </a:rPr>
              <a:t>]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Examples:</a:t>
            </a:r>
          </a:p>
          <a:p>
            <a:pPr lvl="2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x/</a:t>
            </a:r>
            <a:r>
              <a:rPr kumimoji="1" lang="en-US" altLang="ko-KR" b="1" dirty="0" err="1">
                <a:solidFill>
                  <a:srgbClr val="4372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0x400</a:t>
            </a:r>
          </a:p>
          <a:p>
            <a:pPr lvl="2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x/</a:t>
            </a:r>
            <a:r>
              <a:rPr kumimoji="1"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1" lang="en-US" altLang="ko-KR" b="1" dirty="0">
                <a:solidFill>
                  <a:srgbClr val="6A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0x400</a:t>
            </a:r>
          </a:p>
          <a:p>
            <a:pPr lvl="2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x/</a:t>
            </a:r>
            <a:r>
              <a:rPr kumimoji="1" lang="en-US" altLang="ko-KR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0x400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CAF770-8C50-F611-835E-638DB2DBF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B98BCF-3A63-6883-B297-A0E525A71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703D85C-AB7B-08C5-9A66-CE3B5E77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GDB Commands</a:t>
            </a:r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6276B-666B-7D23-0678-EA65C622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33023"/>
              </p:ext>
            </p:extLst>
          </p:nvPr>
        </p:nvGraphicFramePr>
        <p:xfrm>
          <a:off x="3201541" y="4515728"/>
          <a:ext cx="8688069" cy="114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05070205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412558620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4181377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167189988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9718319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65894055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96793754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662030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36862658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493723923"/>
                    </a:ext>
                  </a:extLst>
                </a:gridCol>
              </a:tblGrid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Address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61420"/>
                  </a:ext>
                </a:extLst>
              </a:tr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0x47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45288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912EB116-D42B-DDA2-8AF1-8663F294F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541" y="5752595"/>
            <a:ext cx="8688068" cy="709200"/>
          </a:xfrm>
          <a:prstGeom prst="rect">
            <a:avLst/>
          </a:prstGeom>
          <a:solidFill>
            <a:srgbClr val="7F7F7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$ 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</a:rPr>
              <a:t>gdb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) x/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</a:rPr>
              <a:t>gx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 0x400 </a:t>
            </a:r>
            <a:r>
              <a:rPr lang="en-US" sz="2000" b="1" dirty="0">
                <a:solidFill>
                  <a:srgbClr val="73FB79"/>
                </a:solidFill>
                <a:latin typeface="Courier New" pitchFamily="49" charset="0"/>
              </a:rPr>
              <a:t>0x4847464544434241</a:t>
            </a:r>
            <a:endParaRPr lang="en-US" altLang="ko-KR" sz="2000" b="1" dirty="0">
              <a:solidFill>
                <a:srgbClr val="73FB79"/>
              </a:solidFill>
              <a:latin typeface="Courier New" pitchFamily="49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4A029CE2-5021-379A-A270-C4E49085D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540" y="5753252"/>
            <a:ext cx="8688069" cy="707886"/>
          </a:xfrm>
          <a:prstGeom prst="rect">
            <a:avLst/>
          </a:prstGeom>
          <a:solidFill>
            <a:srgbClr val="7F7F7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$ 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</a:rPr>
              <a:t>gdb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) x/2wt 0x400 </a:t>
            </a:r>
            <a:r>
              <a:rPr lang="en-US" sz="2000" b="1" dirty="0">
                <a:solidFill>
                  <a:srgbClr val="73FB79"/>
                </a:solidFill>
                <a:latin typeface="Courier New" pitchFamily="49" charset="0"/>
              </a:rPr>
              <a:t>01000100010000110100001001000001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sz="2000" b="1" dirty="0">
                <a:solidFill>
                  <a:srgbClr val="FFFD78"/>
                </a:solidFill>
                <a:latin typeface="Courier New" pitchFamily="49" charset="0"/>
              </a:rPr>
              <a:t>01001000010001110100011001000101</a:t>
            </a:r>
            <a:endParaRPr lang="en-US" altLang="ko-KR" sz="2000" b="1" dirty="0">
              <a:solidFill>
                <a:srgbClr val="FFFD78"/>
              </a:solidFill>
              <a:latin typeface="Courier New" pitchFamily="49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342DCA46-C71D-C5AE-9C8A-324B595D7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540" y="5752923"/>
            <a:ext cx="8688069" cy="708543"/>
          </a:xfrm>
          <a:prstGeom prst="rect">
            <a:avLst/>
          </a:prstGeom>
          <a:solidFill>
            <a:srgbClr val="7F7F7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$ (</a:t>
            </a:r>
            <a:r>
              <a:rPr lang="en-US" sz="2000" b="1" dirty="0" err="1">
                <a:solidFill>
                  <a:schemeClr val="bg1"/>
                </a:solidFill>
                <a:latin typeface="Courier New" pitchFamily="49" charset="0"/>
              </a:rPr>
              <a:t>gdb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) x/s 0x400 </a:t>
            </a:r>
            <a:r>
              <a:rPr lang="en-US" sz="2000" b="1" dirty="0">
                <a:solidFill>
                  <a:srgbClr val="73FB79"/>
                </a:solidFill>
                <a:latin typeface="Courier New" pitchFamily="49" charset="0"/>
              </a:rPr>
              <a:t>“ABCDEFGH” </a:t>
            </a:r>
            <a:endParaRPr lang="en-US" altLang="ko-KR" sz="2000" b="1" dirty="0">
              <a:solidFill>
                <a:srgbClr val="73FB79"/>
              </a:solidFill>
              <a:latin typeface="Courier New" pitchFamily="49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04A99A-186E-606C-294E-F4A484964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546151"/>
              </p:ext>
            </p:extLst>
          </p:nvPr>
        </p:nvGraphicFramePr>
        <p:xfrm>
          <a:off x="3201538" y="4515399"/>
          <a:ext cx="8688069" cy="114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05070205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412558620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4181377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167189988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9718319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65894055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96793754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662030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36862658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493723923"/>
                    </a:ext>
                  </a:extLst>
                </a:gridCol>
              </a:tblGrid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Address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0x400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0x401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0x402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0x403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0x404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0x405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0x406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0x407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61420"/>
                  </a:ext>
                </a:extLst>
              </a:tr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0x41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0x42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0x43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0x44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0x45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0x46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0x47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0x48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4528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8FB564B-9530-19AE-357E-0BB08E947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01736"/>
              </p:ext>
            </p:extLst>
          </p:nvPr>
        </p:nvGraphicFramePr>
        <p:xfrm>
          <a:off x="3201538" y="4515070"/>
          <a:ext cx="8688069" cy="114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05070205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412558620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4181377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167189988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9718319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65894055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96793754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662030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36862658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493723923"/>
                    </a:ext>
                  </a:extLst>
                </a:gridCol>
              </a:tblGrid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Address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0x400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0x401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0x402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0x403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0x404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0x405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0x406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0x407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61420"/>
                  </a:ext>
                </a:extLst>
              </a:tr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0x41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0x42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0x43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5854B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0x44</a:t>
                      </a:r>
                      <a:endParaRPr lang="ko-KR" altLang="en-US" sz="1600" b="1" dirty="0">
                        <a:solidFill>
                          <a:srgbClr val="F5854B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0x45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0x46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0x47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0x48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4528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12B8A3F-ED8A-1E04-DF21-6C94923F5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47606"/>
              </p:ext>
            </p:extLst>
          </p:nvPr>
        </p:nvGraphicFramePr>
        <p:xfrm>
          <a:off x="3201538" y="4514741"/>
          <a:ext cx="8688069" cy="114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05070205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412558620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4181377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167189988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9718319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658940550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96793754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07662030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368626584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2493723923"/>
                    </a:ext>
                  </a:extLst>
                </a:gridCol>
              </a:tblGrid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Address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0x400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0x401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0x402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0x403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0x404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0x405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0x406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0x407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0x408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61420"/>
                  </a:ext>
                </a:extLst>
              </a:tr>
              <a:tr h="570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0x41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0x42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0x43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0x44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0x45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0x46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0x47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0x48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70E6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</a:t>
                      </a:r>
                      <a:endParaRPr lang="ko-KR" altLang="en-US" sz="1600" b="1" dirty="0">
                        <a:solidFill>
                          <a:srgbClr val="C70E6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45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6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0ADE5-64DE-FDF7-75D7-D9B714E73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Machine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Assembly</a:t>
            </a:r>
            <a:r>
              <a:rPr kumimoji="1" lang="ko-KR" altLang="en-US" dirty="0"/>
              <a:t> </a:t>
            </a:r>
            <a:r>
              <a:rPr kumimoji="1" lang="en-US" altLang="ko-KR" dirty="0"/>
              <a:t>Language</a:t>
            </a:r>
          </a:p>
          <a:p>
            <a:pPr marL="14400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Bomb Lab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Overview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GDB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Practice with TA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Special Session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1173B5-A5D8-6657-4426-4A6D069045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26968-037A-4F9C-4386-5F703FE50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989D785-4221-8AC2-1AED-3B3755E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Today’s Agenda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95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C4C8-C5B7-F179-EAC3-1EB20C42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71D8BE-37E6-A513-3E2F-E7D5C0102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Machine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Language</a:t>
            </a:r>
          </a:p>
          <a:p>
            <a:pPr marL="144000" indent="0">
              <a:buClrTx/>
              <a:buNone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Bomb Lab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GDB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Practice with TA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Special Session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FF4AAA-E28F-8DC4-8712-7080A5999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F298F1-31B9-0B12-EE56-FFE7A1625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1A35329-6670-ECD4-3997-D3151FDF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Today’s Agenda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5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FC11B1-F221-89C6-8812-48A9599BF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Unzip your bomb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 tar -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bomb#.tar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Check </a:t>
            </a:r>
            <a:r>
              <a:rPr kumimoji="1" lang="en-US" altLang="ko-KR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bomb.c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source file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 vim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bomb.c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Use </a:t>
            </a:r>
            <a:r>
              <a:rPr kumimoji="1" lang="en-US" altLang="ko-KR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gdb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 panose="02070309020205020404" pitchFamily="49" charset="0"/>
              </a:rPr>
              <a:t> to solve bomb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$ </a:t>
            </a:r>
            <a:r>
              <a:rPr kumimoji="1" lang="en-US" altLang="ko-KR" b="1" dirty="0" err="1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ea typeface="S-Core Dream 5 Medium" panose="020B0503030302020204" pitchFamily="34" charset="-127"/>
                <a:cs typeface="Courier New" panose="02070309020205020404" pitchFamily="49" charset="0"/>
              </a:rPr>
              <a:t> bomb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D7296-9836-5FE8-8FF7-4254D502C9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6A9D2-AB1A-0B62-EA66-3C10FB70B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1186E4-5E87-4DF0-6E30-5F58526E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69A51F-DC82-8DDC-AFA0-D2FA185F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50" y="1063121"/>
            <a:ext cx="4323340" cy="2232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E66B85-A17F-D46A-56CB-90069159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34" y="3996130"/>
            <a:ext cx="5579556" cy="21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FE43-62E6-4E03-A9C2-6338A6F9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47589F6-E44A-1F76-24B2-C7B04005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7" y="1937105"/>
            <a:ext cx="4118913" cy="459371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66998B-8839-3852-E0F9-104350E61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main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4000" lvl="1" indent="0">
              <a:buNone/>
            </a:pP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F31020-0583-013D-5CC9-CF6A105E3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6B4EA5-FE77-4CD6-9674-87C70B6B4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1A509EF-1DEC-B20B-194B-6120273A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91D1CC-B1F9-29B3-37E7-C132AA303C25}"/>
              </a:ext>
            </a:extLst>
          </p:cNvPr>
          <p:cNvSpPr/>
          <p:nvPr/>
        </p:nvSpPr>
        <p:spPr>
          <a:xfrm>
            <a:off x="669088" y="4875015"/>
            <a:ext cx="3276380" cy="241266"/>
          </a:xfrm>
          <a:prstGeom prst="rect">
            <a:avLst/>
          </a:prstGeom>
          <a:noFill/>
          <a:ln w="38100">
            <a:solidFill>
              <a:srgbClr val="F585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332F3-DB1C-EF2D-5991-4CED1688CC9D}"/>
              </a:ext>
            </a:extLst>
          </p:cNvPr>
          <p:cNvSpPr txBox="1"/>
          <p:nvPr/>
        </p:nvSpPr>
        <p:spPr>
          <a:xfrm>
            <a:off x="3911472" y="4681383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dirty="0">
                <a:solidFill>
                  <a:srgbClr val="F5854B"/>
                </a:solidFill>
                <a:latin typeface="Cambria" panose="02040503050406030204" pitchFamily="18" charset="0"/>
              </a:rPr>
              <a:t>Initialize</a:t>
            </a:r>
          </a:p>
          <a:p>
            <a:pPr algn="l"/>
            <a:r>
              <a:rPr kumimoji="1" lang="en-US" altLang="ko-KR" sz="1600" dirty="0">
                <a:solidFill>
                  <a:srgbClr val="F5854B"/>
                </a:solidFill>
                <a:latin typeface="Cambria" panose="02040503050406030204" pitchFamily="18" charset="0"/>
              </a:rPr>
              <a:t>bomb</a:t>
            </a:r>
            <a:endParaRPr kumimoji="1" lang="ko-KR" altLang="en-US" sz="1600" dirty="0">
              <a:solidFill>
                <a:srgbClr val="F5854B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19272-3BF6-C60E-8B3A-5FB8A67E6C59}"/>
              </a:ext>
            </a:extLst>
          </p:cNvPr>
          <p:cNvSpPr/>
          <p:nvPr/>
        </p:nvSpPr>
        <p:spPr>
          <a:xfrm>
            <a:off x="669086" y="5374428"/>
            <a:ext cx="3276381" cy="430887"/>
          </a:xfrm>
          <a:prstGeom prst="rect">
            <a:avLst/>
          </a:prstGeom>
          <a:noFill/>
          <a:ln w="38100">
            <a:solidFill>
              <a:srgbClr val="6ED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27FDC-E00E-5196-1BFB-B8C0139E917D}"/>
              </a:ext>
            </a:extLst>
          </p:cNvPr>
          <p:cNvSpPr txBox="1"/>
          <p:nvPr/>
        </p:nvSpPr>
        <p:spPr>
          <a:xfrm>
            <a:off x="3911472" y="5390658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dirty="0">
                <a:solidFill>
                  <a:srgbClr val="6ED21D"/>
                </a:solidFill>
                <a:latin typeface="Cambria" panose="02040503050406030204" pitchFamily="18" charset="0"/>
              </a:rPr>
              <a:t>phase_1</a:t>
            </a:r>
            <a:endParaRPr kumimoji="1" lang="ko-KR" altLang="en-US" sz="1600" dirty="0">
              <a:solidFill>
                <a:srgbClr val="6ED21D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Google Shape;206;p11">
            <a:extLst>
              <a:ext uri="{FF2B5EF4-FFF2-40B4-BE49-F238E27FC236}">
                <a16:creationId xmlns:a16="http://schemas.microsoft.com/office/drawing/2014/main" id="{E91481A8-2B46-71EB-CC53-3D6A96CFCE65}"/>
              </a:ext>
            </a:extLst>
          </p:cNvPr>
          <p:cNvSpPr/>
          <p:nvPr/>
        </p:nvSpPr>
        <p:spPr>
          <a:xfrm>
            <a:off x="5602247" y="1620813"/>
            <a:ext cx="4941547" cy="1808187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altLang="ko-KR" sz="20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# In </a:t>
            </a:r>
            <a:r>
              <a:rPr lang="en-US" altLang="ko-KR" sz="20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bomb.c</a:t>
            </a:r>
            <a:endParaRPr lang="en-US" altLang="ko-KR" sz="2000" b="1" i="0" u="none" strike="noStrike" cap="none" dirty="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260"/>
              </a:spcBef>
            </a:pPr>
            <a:r>
              <a:rPr lang="en-US" altLang="ko-KR" sz="2000" b="1" i="0" u="none" strike="noStrike" cap="none" dirty="0">
                <a:solidFill>
                  <a:srgbClr val="00B05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char</a:t>
            </a:r>
            <a:r>
              <a:rPr lang="en-US" sz="2000" b="1" dirty="0">
                <a:solidFill>
                  <a:schemeClr val="accent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*input;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input = </a:t>
            </a:r>
            <a:r>
              <a:rPr lang="en-US" sz="20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read_line</a:t>
            </a:r>
            <a:r>
              <a:rPr lang="en-US" sz="2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phase_1(input);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phase_defused</a:t>
            </a:r>
            <a:r>
              <a:rPr lang="en-US" sz="2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();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8A2192-D4A6-1B93-0B98-4F0DDD916E89}"/>
              </a:ext>
            </a:extLst>
          </p:cNvPr>
          <p:cNvCxnSpPr>
            <a:cxnSpLocks/>
          </p:cNvCxnSpPr>
          <p:nvPr/>
        </p:nvCxnSpPr>
        <p:spPr>
          <a:xfrm>
            <a:off x="1611824" y="5439222"/>
            <a:ext cx="3759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889F560-4BD0-29BA-9782-22B76F64A004}"/>
              </a:ext>
            </a:extLst>
          </p:cNvPr>
          <p:cNvCxnSpPr>
            <a:cxnSpLocks/>
          </p:cNvCxnSpPr>
          <p:nvPr/>
        </p:nvCxnSpPr>
        <p:spPr>
          <a:xfrm>
            <a:off x="1611824" y="5643873"/>
            <a:ext cx="3759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C50257-C742-9D91-266C-4F8299A7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936497"/>
              </p:ext>
            </p:extLst>
          </p:nvPr>
        </p:nvGraphicFramePr>
        <p:xfrm>
          <a:off x="5346007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3DCEA8A-90A9-34E0-DB11-7C922B410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35188"/>
              </p:ext>
            </p:extLst>
          </p:nvPr>
        </p:nvGraphicFramePr>
        <p:xfrm>
          <a:off x="5346006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53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4C11-628C-5136-8F05-111B42FB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93D9D1-144F-8292-B42C-07811798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C12EE91-9124-8400-589F-9F40C226B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0086B0-C8C6-8853-8E16-43F95C935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DEF642-D459-6BF5-A895-00BB32C9A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D409D-6419-434A-D690-524EC2FE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96" y="981255"/>
            <a:ext cx="4852504" cy="34715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24ABC1-8B0F-B552-1693-CD1C49631E07}"/>
              </a:ext>
            </a:extLst>
          </p:cNvPr>
          <p:cNvSpPr/>
          <p:nvPr/>
        </p:nvSpPr>
        <p:spPr>
          <a:xfrm>
            <a:off x="2463306" y="3334142"/>
            <a:ext cx="1973041" cy="152636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23BE8A-EFCE-D8E0-EA41-9721EFC1CFDF}"/>
              </a:ext>
            </a:extLst>
          </p:cNvPr>
          <p:cNvSpPr/>
          <p:nvPr/>
        </p:nvSpPr>
        <p:spPr>
          <a:xfrm>
            <a:off x="2463305" y="4230120"/>
            <a:ext cx="1973041" cy="152636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56B808-DE20-5698-C851-086C81B14244}"/>
              </a:ext>
            </a:extLst>
          </p:cNvPr>
          <p:cNvSpPr/>
          <p:nvPr/>
        </p:nvSpPr>
        <p:spPr>
          <a:xfrm>
            <a:off x="8668009" y="3614038"/>
            <a:ext cx="2729191" cy="152636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D77877-1E55-6409-59F2-CD4EF02DF81F}"/>
              </a:ext>
            </a:extLst>
          </p:cNvPr>
          <p:cNvSpPr/>
          <p:nvPr/>
        </p:nvSpPr>
        <p:spPr>
          <a:xfrm>
            <a:off x="2463305" y="3913950"/>
            <a:ext cx="1973041" cy="316170"/>
          </a:xfrm>
          <a:prstGeom prst="rect">
            <a:avLst/>
          </a:prstGeom>
          <a:noFill/>
          <a:ln w="381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65FAE0-B9CA-69FC-30E6-37D98672D9C1}"/>
              </a:ext>
            </a:extLst>
          </p:cNvPr>
          <p:cNvSpPr/>
          <p:nvPr/>
        </p:nvSpPr>
        <p:spPr>
          <a:xfrm>
            <a:off x="2463304" y="3017972"/>
            <a:ext cx="1973041" cy="316170"/>
          </a:xfrm>
          <a:prstGeom prst="rect">
            <a:avLst/>
          </a:prstGeom>
          <a:noFill/>
          <a:ln w="381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74DF3B-5FEA-F5D0-5AAC-F93312D77D46}"/>
              </a:ext>
            </a:extLst>
          </p:cNvPr>
          <p:cNvSpPr/>
          <p:nvPr/>
        </p:nvSpPr>
        <p:spPr>
          <a:xfrm>
            <a:off x="8668009" y="3283538"/>
            <a:ext cx="2729191" cy="316170"/>
          </a:xfrm>
          <a:prstGeom prst="rect">
            <a:avLst/>
          </a:prstGeom>
          <a:noFill/>
          <a:ln w="381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20D06C4-58DB-0688-71C0-DDF93A5F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99631"/>
              </p:ext>
            </p:extLst>
          </p:nvPr>
        </p:nvGraphicFramePr>
        <p:xfrm>
          <a:off x="5346006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sp>
        <p:nvSpPr>
          <p:cNvPr id="14" name="제목 4">
            <a:extLst>
              <a:ext uri="{FF2B5EF4-FFF2-40B4-BE49-F238E27FC236}">
                <a16:creationId xmlns:a16="http://schemas.microsoft.com/office/drawing/2014/main" id="{8D45C7D5-0741-50AE-930B-4A49E757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0" y="64233"/>
            <a:ext cx="12065600" cy="763600"/>
          </a:xfrm>
        </p:spPr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76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DD6F-05A0-32BD-ADFE-B3B2741C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FFB0C7-63C0-03AF-6E6C-493582E0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B68851-7A0D-B158-EF3F-794D12A09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8A88BF-C14B-A716-023E-398FF3A9C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3499C2-72B6-43F1-6C92-6F3CB7934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3FB27F3-5A62-BEDC-180B-0E84630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FCDBE-32E8-741A-1468-A4CEACA67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96" y="980614"/>
            <a:ext cx="4852504" cy="34715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FB0582-B878-340C-4D73-00EAA2D731EF}"/>
              </a:ext>
            </a:extLst>
          </p:cNvPr>
          <p:cNvSpPr/>
          <p:nvPr/>
        </p:nvSpPr>
        <p:spPr>
          <a:xfrm>
            <a:off x="2363061" y="2581869"/>
            <a:ext cx="2729191" cy="449080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99A1ED-EDCD-FB9C-0A43-81F0CC19652A}"/>
              </a:ext>
            </a:extLst>
          </p:cNvPr>
          <p:cNvCxnSpPr>
            <a:cxnSpLocks/>
          </p:cNvCxnSpPr>
          <p:nvPr/>
        </p:nvCxnSpPr>
        <p:spPr>
          <a:xfrm>
            <a:off x="2139916" y="2643771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94DE1-62BC-7462-BAE4-0EED3E308DBA}"/>
              </a:ext>
            </a:extLst>
          </p:cNvPr>
          <p:cNvCxnSpPr>
            <a:cxnSpLocks/>
          </p:cNvCxnSpPr>
          <p:nvPr/>
        </p:nvCxnSpPr>
        <p:spPr>
          <a:xfrm>
            <a:off x="2139916" y="2799310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251011-C33A-E512-0DCF-8B7306603D02}"/>
              </a:ext>
            </a:extLst>
          </p:cNvPr>
          <p:cNvCxnSpPr>
            <a:cxnSpLocks/>
          </p:cNvCxnSpPr>
          <p:nvPr/>
        </p:nvCxnSpPr>
        <p:spPr>
          <a:xfrm>
            <a:off x="2139916" y="2951710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2A1D4C-CC7C-3B49-8A74-77AE1493C39A}"/>
              </a:ext>
            </a:extLst>
          </p:cNvPr>
          <p:cNvSpPr/>
          <p:nvPr/>
        </p:nvSpPr>
        <p:spPr>
          <a:xfrm>
            <a:off x="8469861" y="1285958"/>
            <a:ext cx="2848539" cy="2821321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8067E3-E980-E8FC-E37B-F5E3F8276352}"/>
              </a:ext>
            </a:extLst>
          </p:cNvPr>
          <p:cNvCxnSpPr>
            <a:cxnSpLocks/>
          </p:cNvCxnSpPr>
          <p:nvPr/>
        </p:nvCxnSpPr>
        <p:spPr>
          <a:xfrm>
            <a:off x="8325916" y="1393793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68A5161-AAE3-BF01-F4EA-01B3A3413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38374"/>
              </p:ext>
            </p:extLst>
          </p:nvPr>
        </p:nvGraphicFramePr>
        <p:xfrm>
          <a:off x="5346006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66F4BE-5ED4-1B43-7E5C-E3FD40633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15146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3B2CCC9-6B6F-425F-8492-275AD65A1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43850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1FBD5F7-68AA-6978-B8FB-5107A0DFF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861039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F124C-895C-F588-7FA4-180787C7A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DCD851D-BF96-6CBC-08D9-BF0E1700E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75984"/>
              </p:ext>
            </p:extLst>
          </p:nvPr>
        </p:nvGraphicFramePr>
        <p:xfrm>
          <a:off x="5346003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8DF8BF-F404-9FB1-4273-55DFAF02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5A98D6A-0193-34DB-B5D4-28E69CAA6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8CE6FF-57B2-1994-8921-D62716ED0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90901C-C713-30C7-4E26-731C0BFE2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7E58929-244C-BB20-DB56-E084F876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642AD-9BDE-A4F3-30E9-E65AC541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96" y="980614"/>
            <a:ext cx="4852504" cy="34715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F37838-5A81-C461-F77E-FCB0466A763A}"/>
              </a:ext>
            </a:extLst>
          </p:cNvPr>
          <p:cNvSpPr/>
          <p:nvPr/>
        </p:nvSpPr>
        <p:spPr>
          <a:xfrm>
            <a:off x="8469861" y="1285958"/>
            <a:ext cx="2848539" cy="2821321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E8DCA2-181B-72B8-CF2E-9253BAD018A2}"/>
              </a:ext>
            </a:extLst>
          </p:cNvPr>
          <p:cNvCxnSpPr>
            <a:cxnSpLocks/>
          </p:cNvCxnSpPr>
          <p:nvPr/>
        </p:nvCxnSpPr>
        <p:spPr>
          <a:xfrm>
            <a:off x="8336451" y="3185582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CF2681-ECBF-627A-FAE1-25897A16CD52}"/>
              </a:ext>
            </a:extLst>
          </p:cNvPr>
          <p:cNvCxnSpPr>
            <a:cxnSpLocks/>
          </p:cNvCxnSpPr>
          <p:nvPr/>
        </p:nvCxnSpPr>
        <p:spPr>
          <a:xfrm>
            <a:off x="8336451" y="1563610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036ED75-D8EB-6557-EB68-AD88321C2172}"/>
              </a:ext>
            </a:extLst>
          </p:cNvPr>
          <p:cNvCxnSpPr>
            <a:cxnSpLocks/>
          </p:cNvCxnSpPr>
          <p:nvPr/>
        </p:nvCxnSpPr>
        <p:spPr>
          <a:xfrm>
            <a:off x="8336451" y="1694238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583FB8-D6CA-3FF0-DA13-39840324DDD3}"/>
              </a:ext>
            </a:extLst>
          </p:cNvPr>
          <p:cNvCxnSpPr>
            <a:cxnSpLocks/>
          </p:cNvCxnSpPr>
          <p:nvPr/>
        </p:nvCxnSpPr>
        <p:spPr>
          <a:xfrm>
            <a:off x="8336451" y="1868409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6;p11">
            <a:extLst>
              <a:ext uri="{FF2B5EF4-FFF2-40B4-BE49-F238E27FC236}">
                <a16:creationId xmlns:a16="http://schemas.microsoft.com/office/drawing/2014/main" id="{B2B84375-4DD9-9D87-9F99-994C8A1B7AA1}"/>
              </a:ext>
            </a:extLst>
          </p:cNvPr>
          <p:cNvSpPr/>
          <p:nvPr/>
        </p:nvSpPr>
        <p:spPr>
          <a:xfrm>
            <a:off x="2071217" y="2026887"/>
            <a:ext cx="4394679" cy="423193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mov 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rsi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, 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rdx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5" name="Google Shape;206;p11">
            <a:extLst>
              <a:ext uri="{FF2B5EF4-FFF2-40B4-BE49-F238E27FC236}">
                <a16:creationId xmlns:a16="http://schemas.microsoft.com/office/drawing/2014/main" id="{D2F2BEE3-C956-E2D3-EC1B-53279F6F4C9B}"/>
              </a:ext>
            </a:extLst>
          </p:cNvPr>
          <p:cNvSpPr/>
          <p:nvPr/>
        </p:nvSpPr>
        <p:spPr>
          <a:xfrm>
            <a:off x="2071216" y="2026886"/>
            <a:ext cx="4394679" cy="423193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lea 0x4(%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rsi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), 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rcx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2BD95B0-2943-8864-5366-98315B1E9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17243"/>
              </p:ext>
            </p:extLst>
          </p:nvPr>
        </p:nvGraphicFramePr>
        <p:xfrm>
          <a:off x="5345992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5DBBDB-17F2-A848-CF17-C787F9949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87664"/>
              </p:ext>
            </p:extLst>
          </p:nvPr>
        </p:nvGraphicFramePr>
        <p:xfrm>
          <a:off x="5345981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AF0DCE-ADA0-22EC-2D80-3E5344A7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93085"/>
              </p:ext>
            </p:extLst>
          </p:nvPr>
        </p:nvGraphicFramePr>
        <p:xfrm>
          <a:off x="5345981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0" animBg="1"/>
      <p:bldP spid="1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5AAF-2D67-DF41-4887-C4DBF152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DF8CFE-D34D-604F-7803-F09B914B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C17BDB-B388-BD3A-618A-A4C8F3621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2233D3-AE37-05F8-1DE2-63FC3C2E7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A775D-2FBF-C20E-53A5-986B0A50F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26F3947-D713-3C86-3697-9027521F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465DF6-F487-96FB-DD48-4FF07E125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96" y="980614"/>
            <a:ext cx="4852504" cy="34715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DF3198-1254-6714-B7A5-EEEB570157C0}"/>
              </a:ext>
            </a:extLst>
          </p:cNvPr>
          <p:cNvSpPr/>
          <p:nvPr/>
        </p:nvSpPr>
        <p:spPr>
          <a:xfrm>
            <a:off x="8469861" y="1285958"/>
            <a:ext cx="2848539" cy="2821322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ABEEA1-6DB1-BD37-66DB-A4590B936FBF}"/>
              </a:ext>
            </a:extLst>
          </p:cNvPr>
          <p:cNvCxnSpPr>
            <a:cxnSpLocks/>
          </p:cNvCxnSpPr>
          <p:nvPr/>
        </p:nvCxnSpPr>
        <p:spPr>
          <a:xfrm>
            <a:off x="8335372" y="3185582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06;p11">
            <a:extLst>
              <a:ext uri="{FF2B5EF4-FFF2-40B4-BE49-F238E27FC236}">
                <a16:creationId xmlns:a16="http://schemas.microsoft.com/office/drawing/2014/main" id="{CE657D39-0C7F-6535-D5AF-E99C1278C08E}"/>
              </a:ext>
            </a:extLst>
          </p:cNvPr>
          <p:cNvSpPr/>
          <p:nvPr/>
        </p:nvSpPr>
        <p:spPr>
          <a:xfrm>
            <a:off x="5602246" y="1843707"/>
            <a:ext cx="5716153" cy="730969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int</a:t>
            </a:r>
            <a:r>
              <a:rPr lang="en-US" sz="2000" b="1" dirty="0">
                <a:solidFill>
                  <a:schemeClr val="accent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sscanf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char* 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input, </a:t>
            </a:r>
            <a:r>
              <a:rPr lang="en-US" sz="20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char*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 format, </a:t>
            </a:r>
            <a:r>
              <a:rPr lang="en-US" sz="20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D_Type</a:t>
            </a:r>
            <a:r>
              <a:rPr lang="en-US" sz="20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* 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data_1, </a:t>
            </a:r>
            <a:r>
              <a:rPr lang="en-US" altLang="ko-KR" sz="20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D_Type</a:t>
            </a:r>
            <a:r>
              <a:rPr lang="en-US" altLang="ko-KR" sz="20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* </a:t>
            </a:r>
            <a:r>
              <a:rPr lang="en-US" altLang="ko-KR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data_2,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Courier New"/>
                <a:sym typeface="Courier New"/>
              </a:rPr>
              <a:t>…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)</a:t>
            </a:r>
            <a:endParaRPr lang="en-US" sz="20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FF2EBD-9127-D9F1-8B93-D7345B087E35}"/>
              </a:ext>
            </a:extLst>
          </p:cNvPr>
          <p:cNvCxnSpPr>
            <a:cxnSpLocks/>
          </p:cNvCxnSpPr>
          <p:nvPr/>
        </p:nvCxnSpPr>
        <p:spPr>
          <a:xfrm>
            <a:off x="8335372" y="3344513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2B0017-EC87-69D6-2E59-30FA06DD2FEC}"/>
              </a:ext>
            </a:extLst>
          </p:cNvPr>
          <p:cNvCxnSpPr>
            <a:cxnSpLocks/>
          </p:cNvCxnSpPr>
          <p:nvPr/>
        </p:nvCxnSpPr>
        <p:spPr>
          <a:xfrm>
            <a:off x="8335372" y="4014150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F823BE-D948-51F4-66AE-1A136C591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51134"/>
              </p:ext>
            </p:extLst>
          </p:nvPr>
        </p:nvGraphicFramePr>
        <p:xfrm>
          <a:off x="5346003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FDF4AD-32E1-57B7-8A15-01260931D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03701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- 64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# of Input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0703D5C-2408-C4C0-CE38-1D5554F02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3525"/>
              </p:ext>
            </p:extLst>
          </p:nvPr>
        </p:nvGraphicFramePr>
        <p:xfrm>
          <a:off x="5345997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6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8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ACA7-31C7-5FFA-D00C-C4B55CC8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CF5C08-2779-338A-4A72-78C3B46F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76FA26-1EEF-F2E9-5130-FB157EC10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10F0F-A182-552A-0225-23884A26A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782A3-76FE-9D7A-8EA9-C89BCEE60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5BD41B5-6071-C5F2-29AD-597260B4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2B1D9A-0131-73F3-1124-39612E2E1742}"/>
              </a:ext>
            </a:extLst>
          </p:cNvPr>
          <p:cNvSpPr/>
          <p:nvPr/>
        </p:nvSpPr>
        <p:spPr>
          <a:xfrm>
            <a:off x="2315811" y="2983149"/>
            <a:ext cx="2282130" cy="538264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D15315-E957-159A-B127-A5A738737BED}"/>
              </a:ext>
            </a:extLst>
          </p:cNvPr>
          <p:cNvCxnSpPr>
            <a:cxnSpLocks/>
          </p:cNvCxnSpPr>
          <p:nvPr/>
        </p:nvCxnSpPr>
        <p:spPr>
          <a:xfrm>
            <a:off x="2157514" y="3100036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11">
            <a:extLst>
              <a:ext uri="{FF2B5EF4-FFF2-40B4-BE49-F238E27FC236}">
                <a16:creationId xmlns:a16="http://schemas.microsoft.com/office/drawing/2014/main" id="{B8E5DE74-85F3-1E05-3299-718D1259E9B3}"/>
              </a:ext>
            </a:extLst>
          </p:cNvPr>
          <p:cNvSpPr/>
          <p:nvPr/>
        </p:nvSpPr>
        <p:spPr>
          <a:xfrm>
            <a:off x="5310417" y="2867560"/>
            <a:ext cx="6641634" cy="769441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cmpl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 $0x0, (%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rsp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) </a:t>
            </a:r>
            <a:r>
              <a:rPr lang="en-US" sz="2000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#(%</a:t>
            </a:r>
            <a:r>
              <a:rPr lang="en-US" sz="2000" b="1" dirty="0" err="1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rsp</a:t>
            </a:r>
            <a:r>
              <a:rPr lang="en-US" sz="2000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) - $0x0</a:t>
            </a:r>
          </a:p>
          <a:p>
            <a:pPr>
              <a:spcBef>
                <a:spcPts val="26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jns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  0x400ea5	</a:t>
            </a:r>
            <a:r>
              <a:rPr lang="en-US" altLang="ko-KR" sz="2000" b="1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Jump if SF is not set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4EC9C6-52D7-5B5C-F2F3-E2F652FB0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12906"/>
              </p:ext>
            </p:extLst>
          </p:nvPr>
        </p:nvGraphicFramePr>
        <p:xfrm>
          <a:off x="5346001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5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EAD4-D4B0-D469-9705-13AC3DF5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D2FAD3-3060-F8DA-C449-FE641CC8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F986B7-DA90-8B0E-A343-470A29ED6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1DDFB5-B403-7EA4-7541-2324A755A7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6B416E-013F-E394-A655-4B8D74583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244E4AD-5775-E9B6-5FD1-8BBB83D2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2F8D85-D04C-88F9-1F1F-2EC80B403B7F}"/>
              </a:ext>
            </a:extLst>
          </p:cNvPr>
          <p:cNvSpPr/>
          <p:nvPr/>
        </p:nvSpPr>
        <p:spPr>
          <a:xfrm>
            <a:off x="2315811" y="4935166"/>
            <a:ext cx="2282130" cy="538264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624D2C-A179-8322-11FC-A05EF0B96902}"/>
              </a:ext>
            </a:extLst>
          </p:cNvPr>
          <p:cNvCxnSpPr>
            <a:cxnSpLocks/>
          </p:cNvCxnSpPr>
          <p:nvPr/>
        </p:nvCxnSpPr>
        <p:spPr>
          <a:xfrm>
            <a:off x="2157513" y="5052053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D2122D-F04C-49A8-D8E8-6FA68169249F}"/>
              </a:ext>
            </a:extLst>
          </p:cNvPr>
          <p:cNvCxnSpPr>
            <a:cxnSpLocks/>
          </p:cNvCxnSpPr>
          <p:nvPr/>
        </p:nvCxnSpPr>
        <p:spPr>
          <a:xfrm>
            <a:off x="2157513" y="5373066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684157-D78C-EF71-3205-803C608E9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84236"/>
              </p:ext>
            </p:extLst>
          </p:nvPr>
        </p:nvGraphicFramePr>
        <p:xfrm>
          <a:off x="5346001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CDB3FD7-EFD3-5558-6EBE-C27EF992F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166328"/>
              </p:ext>
            </p:extLst>
          </p:nvPr>
        </p:nvGraphicFramePr>
        <p:xfrm>
          <a:off x="5346001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99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83D2-BF47-C330-D26A-B547CD5F2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A7D091-ACDC-3B68-3198-6DFBEBBF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32D82A-2C44-669F-3BFF-CEA7F0C05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A034B3-32BC-8E6B-DAA7-DA1ED66BE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ABA84F-EACE-97A2-51CF-11346C907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D892781-88F2-5A58-8F90-E567C215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0A1BE1-6F6A-612B-D3D7-C5AE5D964078}"/>
              </a:ext>
            </a:extLst>
          </p:cNvPr>
          <p:cNvSpPr/>
          <p:nvPr/>
        </p:nvSpPr>
        <p:spPr>
          <a:xfrm>
            <a:off x="2315811" y="3612203"/>
            <a:ext cx="2282130" cy="771721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156272-E436-B031-7D99-2877FC248747}"/>
              </a:ext>
            </a:extLst>
          </p:cNvPr>
          <p:cNvCxnSpPr>
            <a:cxnSpLocks/>
          </p:cNvCxnSpPr>
          <p:nvPr/>
        </p:nvCxnSpPr>
        <p:spPr>
          <a:xfrm>
            <a:off x="2159880" y="3703151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5F81B7-99D3-EB63-D4D4-85810E37E1F8}"/>
              </a:ext>
            </a:extLst>
          </p:cNvPr>
          <p:cNvCxnSpPr>
            <a:cxnSpLocks/>
          </p:cNvCxnSpPr>
          <p:nvPr/>
        </p:nvCxnSpPr>
        <p:spPr>
          <a:xfrm>
            <a:off x="2159880" y="4011194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6;p11">
            <a:extLst>
              <a:ext uri="{FF2B5EF4-FFF2-40B4-BE49-F238E27FC236}">
                <a16:creationId xmlns:a16="http://schemas.microsoft.com/office/drawing/2014/main" id="{3A17E3DB-1240-479B-9A6F-49D631CFDD1E}"/>
              </a:ext>
            </a:extLst>
          </p:cNvPr>
          <p:cNvSpPr/>
          <p:nvPr/>
        </p:nvSpPr>
        <p:spPr>
          <a:xfrm>
            <a:off x="5310417" y="2867560"/>
            <a:ext cx="6641634" cy="769441"/>
          </a:xfrm>
          <a:prstGeom prst="rect">
            <a:avLst/>
          </a:prstGeom>
          <a:solidFill>
            <a:srgbClr val="FBF7F5"/>
          </a:solidFill>
          <a:ln w="19050" cap="flat" cmpd="sng">
            <a:solidFill>
              <a:srgbClr val="66665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>
              <a:spcBef>
                <a:spcPts val="260"/>
              </a:spcBef>
            </a:pP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cmp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 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eax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, (%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rbx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)  </a:t>
            </a:r>
            <a:r>
              <a:rPr lang="en-US" sz="2000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#(%</a:t>
            </a:r>
            <a:r>
              <a:rPr lang="en-US" sz="2000" b="1" dirty="0" err="1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rbx</a:t>
            </a:r>
            <a:r>
              <a:rPr lang="en-US" sz="2000" b="1" dirty="0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) - %</a:t>
            </a:r>
            <a:r>
              <a:rPr lang="en-US" sz="2000" b="1" dirty="0" err="1">
                <a:solidFill>
                  <a:srgbClr val="4285F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eax</a:t>
            </a:r>
            <a:endParaRPr lang="en-US" sz="2000" b="1" dirty="0">
              <a:solidFill>
                <a:srgbClr val="4285F5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>
              <a:spcBef>
                <a:spcPts val="260"/>
              </a:spcBef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je  0x400e9a	</a:t>
            </a:r>
            <a:r>
              <a:rPr lang="en-US" altLang="ko-KR" sz="2000" b="1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Jump if ZF is set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265C4ED-2610-B162-0D40-033434F1E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149611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3F00B18-7FF7-60B0-4155-4853E2E234C4}"/>
              </a:ext>
            </a:extLst>
          </p:cNvPr>
          <p:cNvCxnSpPr>
            <a:cxnSpLocks/>
          </p:cNvCxnSpPr>
          <p:nvPr/>
        </p:nvCxnSpPr>
        <p:spPr>
          <a:xfrm>
            <a:off x="2159880" y="3844813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838A1D8-B8E0-E091-6367-7FCF7D076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39870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*(p - 40)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B7E35-EF21-5AFE-4F93-FE0E9576B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17608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*(p - 40) + 1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2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F53B-5E43-1BD1-B1D8-6C7ABB03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2081DD-6FDE-195A-0006-CD455AFD3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What is a computer?</a:t>
            </a:r>
          </a:p>
          <a:p>
            <a:pPr marL="144000" indent="0">
              <a:buNone/>
            </a:pPr>
            <a:r>
              <a:rPr kumimoji="1" lang="en-US" altLang="ko-KR" dirty="0"/>
              <a:t>    A </a:t>
            </a:r>
            <a:r>
              <a:rPr kumimoji="1" lang="en-US" altLang="ko-KR" dirty="0">
                <a:solidFill>
                  <a:srgbClr val="C70E65"/>
                </a:solidFill>
              </a:rPr>
              <a:t>machine</a:t>
            </a:r>
            <a:r>
              <a:rPr kumimoji="1" lang="en-US" altLang="ko-KR" dirty="0"/>
              <a:t> that </a:t>
            </a:r>
            <a:r>
              <a:rPr kumimoji="1" lang="en-US" altLang="ko-KR" dirty="0">
                <a:solidFill>
                  <a:srgbClr val="FFAC40"/>
                </a:solidFill>
              </a:rPr>
              <a:t>computes data</a:t>
            </a:r>
          </a:p>
          <a:p>
            <a:pPr lvl="1"/>
            <a:r>
              <a:rPr kumimoji="1" lang="en-US" altLang="ko-KR" dirty="0"/>
              <a:t>To solve important problems</a:t>
            </a:r>
          </a:p>
          <a:p>
            <a:pPr lvl="1"/>
            <a:r>
              <a:rPr kumimoji="1" lang="en-US" altLang="ko-KR" dirty="0"/>
              <a:t>To improve our lives (happier, more pleasant, more convenient, etc.)</a:t>
            </a:r>
          </a:p>
          <a:p>
            <a:r>
              <a:rPr kumimoji="1" lang="en-US" altLang="ko-KR" dirty="0"/>
              <a:t>We are using computers every day for various purposes in our life</a:t>
            </a:r>
          </a:p>
          <a:p>
            <a:pPr marL="504000" lvl="1" indent="0">
              <a:buNone/>
            </a:pPr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4AB918-4CAB-1357-9881-56F4A003F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33F2-76B7-B5D5-FC69-4464A810C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556CF64-01B2-241A-138C-6B78408C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5F8CC1-CE09-57C2-9F3F-53F57FDE5B22}"/>
              </a:ext>
            </a:extLst>
          </p:cNvPr>
          <p:cNvGrpSpPr/>
          <p:nvPr/>
        </p:nvGrpSpPr>
        <p:grpSpPr>
          <a:xfrm>
            <a:off x="3890133" y="3429000"/>
            <a:ext cx="3718225" cy="2931655"/>
            <a:chOff x="5114634" y="2593381"/>
            <a:chExt cx="3718225" cy="2931655"/>
          </a:xfrm>
        </p:grpSpPr>
        <p:pic>
          <p:nvPicPr>
            <p:cNvPr id="11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EE415E69-6F08-AD12-DCC3-A1313AD0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3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DD12EE88-D74B-4707-F0D5-39C7526E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4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6C9D41E5-5073-BE9F-F4A0-4671947E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5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8F3F32AE-5550-8D25-D004-DB5E566B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B43C091-29EC-B7CB-2593-3487606A9435}"/>
              </a:ext>
            </a:extLst>
          </p:cNvPr>
          <p:cNvGrpSpPr/>
          <p:nvPr/>
        </p:nvGrpSpPr>
        <p:grpSpPr>
          <a:xfrm>
            <a:off x="431241" y="3244532"/>
            <a:ext cx="3900584" cy="3616187"/>
            <a:chOff x="431241" y="3244532"/>
            <a:chExt cx="3900584" cy="361618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CA2D5B2-BDA5-4AFE-9645-A2561332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4824" y="5360800"/>
              <a:ext cx="1487486" cy="891121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CB90FAB-1D52-6F2C-7E23-1F7639BE4E12}"/>
                </a:ext>
              </a:extLst>
            </p:cNvPr>
            <p:cNvGrpSpPr/>
            <p:nvPr/>
          </p:nvGrpSpPr>
          <p:grpSpPr>
            <a:xfrm>
              <a:off x="431241" y="3244532"/>
              <a:ext cx="3900584" cy="3616187"/>
              <a:chOff x="431241" y="3244532"/>
              <a:chExt cx="3900584" cy="3616187"/>
            </a:xfrm>
          </p:grpSpPr>
          <p:grpSp>
            <p:nvGrpSpPr>
              <p:cNvPr id="30" name="Group 34">
                <a:extLst>
                  <a:ext uri="{FF2B5EF4-FFF2-40B4-BE49-F238E27FC236}">
                    <a16:creationId xmlns:a16="http://schemas.microsoft.com/office/drawing/2014/main" id="{F13C4E5F-181B-60C2-F0DD-155622DB93B2}"/>
                  </a:ext>
                </a:extLst>
              </p:cNvPr>
              <p:cNvGrpSpPr/>
              <p:nvPr/>
            </p:nvGrpSpPr>
            <p:grpSpPr>
              <a:xfrm>
                <a:off x="431241" y="3244532"/>
                <a:ext cx="3900584" cy="3616187"/>
                <a:chOff x="2338566" y="4049261"/>
                <a:chExt cx="4685960" cy="4396969"/>
              </a:xfrm>
            </p:grpSpPr>
            <p:pic>
              <p:nvPicPr>
                <p:cNvPr id="32" name="Picture 36">
                  <a:extLst>
                    <a:ext uri="{FF2B5EF4-FFF2-40B4-BE49-F238E27FC236}">
                      <a16:creationId xmlns:a16="http://schemas.microsoft.com/office/drawing/2014/main" id="{1A77C114-25E7-8CE8-B3E8-568A89040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335" t="1" r="13335" b="2992"/>
                <a:stretch/>
              </p:blipFill>
              <p:spPr>
                <a:xfrm>
                  <a:off x="2379544" y="4210443"/>
                  <a:ext cx="2188150" cy="1626157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C2ED87D-94A1-7E80-93CD-20FDA83D900C}"/>
                    </a:ext>
                  </a:extLst>
                </p:cNvPr>
                <p:cNvSpPr txBox="1"/>
                <p:nvPr/>
              </p:nvSpPr>
              <p:spPr>
                <a:xfrm>
                  <a:off x="2338566" y="5660033"/>
                  <a:ext cx="2270105" cy="8607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CH" sz="2000" b="1" dirty="0">
                      <a:latin typeface="Cambria" panose="02040503050406030204" pitchFamily="18" charset="0"/>
                    </a:rPr>
                    <a:t>Online Shopping</a:t>
                  </a:r>
                </a:p>
              </p:txBody>
            </p:sp>
            <p:pic>
              <p:nvPicPr>
                <p:cNvPr id="34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179F0B72-3442-B0B2-74C8-F493FFDB56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19002" y="4049261"/>
                  <a:ext cx="1094274" cy="1094274"/>
                </a:xfrm>
                <a:prstGeom prst="rect">
                  <a:avLst/>
                </a:prstGeom>
              </p:spPr>
            </p:pic>
            <p:pic>
              <p:nvPicPr>
                <p:cNvPr id="35" name="Picture 39" descr="A picture containing silhouette&#10;&#10;Description automatically generated">
                  <a:extLst>
                    <a:ext uri="{FF2B5EF4-FFF2-40B4-BE49-F238E27FC236}">
                      <a16:creationId xmlns:a16="http://schemas.microsoft.com/office/drawing/2014/main" id="{1C2FBF95-D3F0-8EBC-66AD-3061A21CA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80402" y="4277083"/>
                  <a:ext cx="739008" cy="736742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3B34E49-B0A5-3138-8545-2F98D25EFD99}"/>
                    </a:ext>
                  </a:extLst>
                </p:cNvPr>
                <p:cNvSpPr txBox="1"/>
                <p:nvPr/>
              </p:nvSpPr>
              <p:spPr>
                <a:xfrm>
                  <a:off x="4515754" y="5720687"/>
                  <a:ext cx="2497115" cy="8607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CH" sz="2000" b="1" dirty="0">
                      <a:latin typeface="Cambria" panose="02040503050406030204" pitchFamily="18" charset="0"/>
                    </a:rPr>
                    <a:t>Communication</a:t>
                  </a:r>
                </a:p>
              </p:txBody>
            </p:sp>
            <p:pic>
              <p:nvPicPr>
                <p:cNvPr id="37" name="Picture 41">
                  <a:extLst>
                    <a:ext uri="{FF2B5EF4-FFF2-40B4-BE49-F238E27FC236}">
                      <a16:creationId xmlns:a16="http://schemas.microsoft.com/office/drawing/2014/main" id="{F35E4DA0-AA7A-1982-A336-B5A1FA414D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16066" y="4519543"/>
                  <a:ext cx="920192" cy="920192"/>
                </a:xfrm>
                <a:prstGeom prst="rect">
                  <a:avLst/>
                </a:prstGeom>
              </p:spPr>
            </p:pic>
            <p:pic>
              <p:nvPicPr>
                <p:cNvPr id="38" name="Picture 42" descr="Icon&#10;&#10;Description automatically generated">
                  <a:extLst>
                    <a:ext uri="{FF2B5EF4-FFF2-40B4-BE49-F238E27FC236}">
                      <a16:creationId xmlns:a16="http://schemas.microsoft.com/office/drawing/2014/main" id="{E941F65A-6F1C-7E18-7E70-CD3EAE6CE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42896" y="4883299"/>
                  <a:ext cx="920192" cy="1057393"/>
                </a:xfrm>
                <a:prstGeom prst="rect">
                  <a:avLst/>
                </a:prstGeom>
              </p:spPr>
            </p:pic>
            <p:pic>
              <p:nvPicPr>
                <p:cNvPr id="39" name="Picture 43" descr="Icon&#10;&#10;Description automatically generated">
                  <a:extLst>
                    <a:ext uri="{FF2B5EF4-FFF2-40B4-BE49-F238E27FC236}">
                      <a16:creationId xmlns:a16="http://schemas.microsoft.com/office/drawing/2014/main" id="{0DAB008F-4A45-48AF-50C2-3EFEF7705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20114" y="5027164"/>
                  <a:ext cx="841689" cy="841689"/>
                </a:xfrm>
                <a:prstGeom prst="rect">
                  <a:avLst/>
                </a:prstGeom>
              </p:spPr>
            </p:pic>
            <p:pic>
              <p:nvPicPr>
                <p:cNvPr id="40" name="Picture 44">
                  <a:extLst>
                    <a:ext uri="{FF2B5EF4-FFF2-40B4-BE49-F238E27FC236}">
                      <a16:creationId xmlns:a16="http://schemas.microsoft.com/office/drawing/2014/main" id="{F63FB5A7-6DAF-3A4A-3B8C-85F950F97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01917" y="6722810"/>
                  <a:ext cx="1551732" cy="868970"/>
                </a:xfrm>
                <a:prstGeom prst="rect">
                  <a:avLst/>
                </a:prstGeom>
              </p:spPr>
            </p:pic>
            <p:pic>
              <p:nvPicPr>
                <p:cNvPr id="41" name="Picture 45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BFFBD8D-FA57-7995-84D8-FF591EC6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7843" y="6967788"/>
                  <a:ext cx="439878" cy="439878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/>
                  </a:outerShdw>
                </a:effec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8489CE7-35EF-7A51-B3BA-B4F137D213D4}"/>
                    </a:ext>
                  </a:extLst>
                </p:cNvPr>
                <p:cNvSpPr txBox="1"/>
                <p:nvPr/>
              </p:nvSpPr>
              <p:spPr>
                <a:xfrm>
                  <a:off x="4707475" y="7585502"/>
                  <a:ext cx="2317051" cy="8607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CH" sz="2000" b="1" dirty="0">
                      <a:latin typeface="Cambria" panose="02040503050406030204" pitchFamily="18" charset="0"/>
                    </a:rPr>
                    <a:t>Entertainment &amp; Media</a:t>
                  </a:r>
                </a:p>
              </p:txBody>
            </p:sp>
            <p:pic>
              <p:nvPicPr>
                <p:cNvPr id="43" name="Picture 47" descr="A person and person posing for a picture in front of a monumen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F0BC708-56EE-67CB-730C-449257154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13533" t="31382" r="21701" b="31393"/>
                <a:stretch/>
              </p:blipFill>
              <p:spPr>
                <a:xfrm>
                  <a:off x="3084287" y="7457082"/>
                  <a:ext cx="850001" cy="868972"/>
                </a:xfrm>
                <a:prstGeom prst="rect">
                  <a:avLst/>
                </a:prstGeom>
              </p:spPr>
            </p:pic>
            <p:pic>
              <p:nvPicPr>
                <p:cNvPr id="44" name="Picture 48">
                  <a:extLst>
                    <a:ext uri="{FF2B5EF4-FFF2-40B4-BE49-F238E27FC236}">
                      <a16:creationId xmlns:a16="http://schemas.microsoft.com/office/drawing/2014/main" id="{8BA60B7E-12E8-4D18-C9AA-934C78EDF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22283" t="15506" r="811" b="14518"/>
                <a:stretch/>
              </p:blipFill>
              <p:spPr>
                <a:xfrm rot="5400000">
                  <a:off x="3678320" y="7325153"/>
                  <a:ext cx="1189840" cy="811961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 descr="사람, 유아, 인간의 얼굴, 아이이(가) 표시된 사진&#10;&#10;자동 생성된 설명">
                <a:extLst>
                  <a:ext uri="{FF2B5EF4-FFF2-40B4-BE49-F238E27FC236}">
                    <a16:creationId xmlns:a16="http://schemas.microsoft.com/office/drawing/2014/main" id="{19153FAF-62D8-901D-3251-7D9CD442C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5727" y="5884502"/>
                <a:ext cx="584180" cy="879332"/>
              </a:xfrm>
              <a:prstGeom prst="rect">
                <a:avLst/>
              </a:prstGeom>
            </p:spPr>
          </p:pic>
        </p:grpSp>
      </p:grpSp>
      <p:grpSp>
        <p:nvGrpSpPr>
          <p:cNvPr id="48" name="Group 25">
            <a:extLst>
              <a:ext uri="{FF2B5EF4-FFF2-40B4-BE49-F238E27FC236}">
                <a16:creationId xmlns:a16="http://schemas.microsoft.com/office/drawing/2014/main" id="{D2EFF26A-FDC4-0F6A-46EE-E5DE8147B443}"/>
              </a:ext>
            </a:extLst>
          </p:cNvPr>
          <p:cNvGrpSpPr/>
          <p:nvPr/>
        </p:nvGrpSpPr>
        <p:grpSpPr>
          <a:xfrm>
            <a:off x="7596090" y="3337304"/>
            <a:ext cx="4783266" cy="3520696"/>
            <a:chOff x="1830556" y="1690982"/>
            <a:chExt cx="5907139" cy="4347917"/>
          </a:xfrm>
        </p:grpSpPr>
        <p:pic>
          <p:nvPicPr>
            <p:cNvPr id="49" name="Picture 26">
              <a:extLst>
                <a:ext uri="{FF2B5EF4-FFF2-40B4-BE49-F238E27FC236}">
                  <a16:creationId xmlns:a16="http://schemas.microsoft.com/office/drawing/2014/main" id="{5904E160-9EA4-DB64-3C45-2BB3550D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20238" y="3757057"/>
              <a:ext cx="2281842" cy="2281842"/>
            </a:xfrm>
            <a:prstGeom prst="rect">
              <a:avLst/>
            </a:prstGeom>
          </p:spPr>
        </p:pic>
        <p:grpSp>
          <p:nvGrpSpPr>
            <p:cNvPr id="50" name="Group 27">
              <a:extLst>
                <a:ext uri="{FF2B5EF4-FFF2-40B4-BE49-F238E27FC236}">
                  <a16:creationId xmlns:a16="http://schemas.microsoft.com/office/drawing/2014/main" id="{326D5719-6548-52A6-D42A-4F6B889E48B2}"/>
                </a:ext>
              </a:extLst>
            </p:cNvPr>
            <p:cNvGrpSpPr/>
            <p:nvPr/>
          </p:nvGrpSpPr>
          <p:grpSpPr>
            <a:xfrm>
              <a:off x="1830556" y="1690982"/>
              <a:ext cx="5907139" cy="3311904"/>
              <a:chOff x="1830556" y="1690982"/>
              <a:chExt cx="5907139" cy="3311904"/>
            </a:xfrm>
          </p:grpSpPr>
          <p:pic>
            <p:nvPicPr>
              <p:cNvPr id="51" name="Picture 28">
                <a:extLst>
                  <a:ext uri="{FF2B5EF4-FFF2-40B4-BE49-F238E27FC236}">
                    <a16:creationId xmlns:a16="http://schemas.microsoft.com/office/drawing/2014/main" id="{7FCB2E8F-A6EB-5FD9-1911-2E2F5E66E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17489" y="1690982"/>
                <a:ext cx="2188150" cy="173228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80B29EB-A338-BAE3-2652-DC8738F0886D}"/>
                  </a:ext>
                </a:extLst>
              </p:cNvPr>
              <p:cNvSpPr txBox="1"/>
              <p:nvPr/>
            </p:nvSpPr>
            <p:spPr>
              <a:xfrm>
                <a:off x="1830556" y="3373304"/>
                <a:ext cx="2562015" cy="49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latin typeface="Cambria" panose="02040503050406030204" pitchFamily="18" charset="0"/>
                  </a:rPr>
                  <a:t>Traffic Systems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8AE870-E5C3-2EE4-39ED-D822CEDEFAD1}"/>
                  </a:ext>
                </a:extLst>
              </p:cNvPr>
              <p:cNvSpPr txBox="1"/>
              <p:nvPr/>
            </p:nvSpPr>
            <p:spPr>
              <a:xfrm>
                <a:off x="4343462" y="4508766"/>
                <a:ext cx="3394233" cy="49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latin typeface="Cambria" panose="02040503050406030204" pitchFamily="18" charset="0"/>
                  </a:rPr>
                  <a:t>Finance Systems</a:t>
                </a:r>
              </a:p>
            </p:txBody>
          </p:sp>
          <p:pic>
            <p:nvPicPr>
              <p:cNvPr id="54" name="Picture 31">
                <a:extLst>
                  <a:ext uri="{FF2B5EF4-FFF2-40B4-BE49-F238E27FC236}">
                    <a16:creationId xmlns:a16="http://schemas.microsoft.com/office/drawing/2014/main" id="{19D512EC-C552-5610-FA72-3440B2FD1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30499" y="1736567"/>
                <a:ext cx="2248931" cy="168669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401522-D64C-5AE5-253F-A5ECA283C7F7}"/>
                  </a:ext>
                </a:extLst>
              </p:cNvPr>
              <p:cNvSpPr txBox="1"/>
              <p:nvPr/>
            </p:nvSpPr>
            <p:spPr>
              <a:xfrm>
                <a:off x="4645857" y="3373304"/>
                <a:ext cx="2818215" cy="87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latin typeface="Cambria" panose="02040503050406030204" pitchFamily="18" charset="0"/>
                  </a:rPr>
                  <a:t>Medical Systems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73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37602-0156-969E-C7C9-E4067E24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A3AD48E-8927-3CC8-84C0-DF9D3B5D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833427-0AE1-8D00-4970-1F5336888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Disassemble phase 1</a:t>
            </a:r>
          </a:p>
          <a:p>
            <a:pPr lvl="1"/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disas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503271-058E-AD37-7097-C41A66F2A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857A86-94CA-ACF1-CD2F-C79E7A494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2564FDA-6639-E921-111E-7FF6717E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D82D0E-38E9-5726-53EE-C24692D4606E}"/>
              </a:ext>
            </a:extLst>
          </p:cNvPr>
          <p:cNvSpPr/>
          <p:nvPr/>
        </p:nvSpPr>
        <p:spPr>
          <a:xfrm>
            <a:off x="2315811" y="4370960"/>
            <a:ext cx="2282130" cy="642027"/>
          </a:xfrm>
          <a:prstGeom prst="rect">
            <a:avLst/>
          </a:prstGeom>
          <a:noFill/>
          <a:ln w="38100">
            <a:solidFill>
              <a:srgbClr val="F585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2173E2-EA9C-D7EB-D51E-70471F18F743}"/>
              </a:ext>
            </a:extLst>
          </p:cNvPr>
          <p:cNvCxnSpPr>
            <a:cxnSpLocks/>
          </p:cNvCxnSpPr>
          <p:nvPr/>
        </p:nvCxnSpPr>
        <p:spPr>
          <a:xfrm>
            <a:off x="2157512" y="4461908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FF26E6-D7DB-F043-83C7-C011CA0C769A}"/>
              </a:ext>
            </a:extLst>
          </p:cNvPr>
          <p:cNvCxnSpPr>
            <a:cxnSpLocks/>
          </p:cNvCxnSpPr>
          <p:nvPr/>
        </p:nvCxnSpPr>
        <p:spPr>
          <a:xfrm>
            <a:off x="2157512" y="4614308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BCA2915-04FB-4333-598F-B8F1737E0FF3}"/>
              </a:ext>
            </a:extLst>
          </p:cNvPr>
          <p:cNvCxnSpPr>
            <a:cxnSpLocks/>
          </p:cNvCxnSpPr>
          <p:nvPr/>
        </p:nvCxnSpPr>
        <p:spPr>
          <a:xfrm>
            <a:off x="2157512" y="4766708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3963F64-2952-21DE-4619-38595D738968}"/>
              </a:ext>
            </a:extLst>
          </p:cNvPr>
          <p:cNvCxnSpPr>
            <a:cxnSpLocks/>
          </p:cNvCxnSpPr>
          <p:nvPr/>
        </p:nvCxnSpPr>
        <p:spPr>
          <a:xfrm>
            <a:off x="2157512" y="4919108"/>
            <a:ext cx="37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E25B0-2337-88EF-09F5-9624E6B339FF}"/>
              </a:ext>
            </a:extLst>
          </p:cNvPr>
          <p:cNvSpPr/>
          <p:nvPr/>
        </p:nvSpPr>
        <p:spPr>
          <a:xfrm>
            <a:off x="2315811" y="3628030"/>
            <a:ext cx="2282130" cy="642027"/>
          </a:xfrm>
          <a:prstGeom prst="rect">
            <a:avLst/>
          </a:prstGeom>
          <a:noFill/>
          <a:ln w="38100">
            <a:solidFill>
              <a:srgbClr val="6ED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34F6D-D7B0-A957-636A-DB6612FDFC32}"/>
              </a:ext>
            </a:extLst>
          </p:cNvPr>
          <p:cNvSpPr/>
          <p:nvPr/>
        </p:nvSpPr>
        <p:spPr>
          <a:xfrm>
            <a:off x="2315811" y="5426898"/>
            <a:ext cx="2282130" cy="642027"/>
          </a:xfrm>
          <a:prstGeom prst="rect">
            <a:avLst/>
          </a:prstGeom>
          <a:noFill/>
          <a:ln w="38100">
            <a:solidFill>
              <a:srgbClr val="428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DB02B98D-16DB-2554-D55B-E6D9EF891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918" y="2551782"/>
            <a:ext cx="5361937" cy="707886"/>
          </a:xfrm>
          <a:prstGeom prst="rect">
            <a:avLst/>
          </a:prstGeom>
          <a:solidFill>
            <a:srgbClr val="7F7F7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itchFamily="49" charset="0"/>
              </a:rPr>
              <a:t>$ </a:t>
            </a:r>
            <a:r>
              <a:rPr lang="en-US" altLang="ko-KR" sz="2000" b="1" dirty="0">
                <a:solidFill>
                  <a:schemeClr val="bg1"/>
                </a:solidFill>
                <a:latin typeface="Courier New" pitchFamily="49" charset="0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Courier New" pitchFamily="49" charset="0"/>
              </a:rPr>
              <a:t>gdb</a:t>
            </a:r>
            <a:r>
              <a:rPr lang="en-US" altLang="ko-KR" sz="2000" b="1" dirty="0">
                <a:solidFill>
                  <a:schemeClr val="bg1"/>
                </a:solidFill>
                <a:latin typeface="Courier New" pitchFamily="49" charset="0"/>
              </a:rPr>
              <a:t>) 1 2 3 4 5 6</a:t>
            </a:r>
          </a:p>
          <a:p>
            <a:pPr algn="l">
              <a:lnSpc>
                <a:spcPct val="1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Courier New" pitchFamily="49" charset="0"/>
              </a:rPr>
              <a:t>Phase 1 defused.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92CACB4-D69E-78FA-6D46-A042F23E4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70352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*(p - 40) + 1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F2EE9EB-A99B-A458-6C73-28CC21BF8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37058"/>
              </p:ext>
            </p:extLst>
          </p:nvPr>
        </p:nvGraphicFramePr>
        <p:xfrm>
          <a:off x="5346000" y="4556037"/>
          <a:ext cx="6163235" cy="19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47">
                  <a:extLst>
                    <a:ext uri="{9D8B030D-6E8A-4147-A177-3AD203B41FA5}">
                      <a16:colId xmlns:a16="http://schemas.microsoft.com/office/drawing/2014/main" val="303403863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8913055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1788524977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884609280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424852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RBP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676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*(p - 40) + 1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70E65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rgbClr val="C70E6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input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8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RSI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RDX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RCX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0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0x4027c1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 - 28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0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&amp;1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st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&amp;2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nd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&amp;3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rd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&amp;4</a:t>
                      </a:r>
                      <a:r>
                        <a:rPr lang="en-US" altLang="ko-KR" sz="1400" b="1" baseline="30000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th</a:t>
                      </a:r>
                      <a:r>
                        <a:rPr lang="en-US" altLang="ko-KR" sz="1400" b="1" dirty="0">
                          <a:solidFill>
                            <a:srgbClr val="4285F5"/>
                          </a:solidFill>
                          <a:latin typeface="Cambria" panose="02040503050406030204" pitchFamily="18" charset="0"/>
                        </a:rPr>
                        <a:t> Input</a:t>
                      </a:r>
                      <a:endParaRPr lang="ko-KR" altLang="en-US" sz="1400" b="1" dirty="0">
                        <a:solidFill>
                          <a:srgbClr val="4285F5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5A2D-6E0F-0597-0B9D-B37CE428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84536F-1499-A128-5BD8-C58D54DC1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</a:t>
            </a:r>
            <a:r>
              <a:rPr kumimoji="1" lang="en-US" altLang="ko-KR" dirty="0" err="1"/>
              <a:t>orignal</a:t>
            </a:r>
            <a:r>
              <a:rPr kumimoji="1" lang="en-US" altLang="ko-KR" dirty="0"/>
              <a:t> c code of TA session phase_1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17F8BF-15B5-47D5-A7A4-31E7BDF91E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4B3F2F-606F-BD76-B6EC-F3C21262B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1FD2D55-3619-57F2-FC44-89C647E1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 with TA (Cont’d)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E833D0-9006-BAD5-F337-E4FCECDF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2613"/>
            <a:ext cx="5129161" cy="4565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EC146A-9C74-928B-35D0-3D90704E2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45" y="1978987"/>
            <a:ext cx="4197207" cy="4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8D94-14EE-50B8-7A43-A4055EF0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06FAD9-C8F0-16B4-20B7-39D99AAA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Machine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Assembly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Language</a:t>
            </a:r>
          </a:p>
          <a:p>
            <a:pPr marL="144000" indent="0">
              <a:buClrTx/>
              <a:buNone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Bomb Lab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GDB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Practice with TA</a:t>
            </a:r>
          </a:p>
          <a:p>
            <a:pPr>
              <a:buClrTx/>
            </a:pPr>
            <a:endParaRPr kumimoji="1"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Special Session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E9E454-C508-D92E-D2A5-8EB7D0FD5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4CD4A0-7778-E4E4-4820-E18F52F54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FCFA185-5AE1-32A0-B160-3767F6E8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Today’s Agenda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94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B3B13-BEEC-501C-A350-A74661A7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28A65F-4D87-879F-9C23-71DB9FE0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The </a:t>
            </a:r>
            <a:r>
              <a:rPr kumimoji="1" lang="en-US" altLang="ko-KR" dirty="0">
                <a:solidFill>
                  <a:srgbClr val="C70E65"/>
                </a:solidFill>
              </a:rPr>
              <a:t>same binary bomb </a:t>
            </a:r>
            <a:r>
              <a:rPr kumimoji="1" lang="en-US" altLang="ko-KR" dirty="0">
                <a:solidFill>
                  <a:schemeClr val="tx1"/>
                </a:solidFill>
              </a:rPr>
              <a:t>will be provided to all team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Your goal is to defuse bomb by giving correct input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There is no penalty for exploding bomb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tx1"/>
                </a:solidFill>
              </a:rPr>
              <a:t>You will have a total of 20 minutes to defuse your bomb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Teams that defuse the bomb get a chance to </a:t>
            </a:r>
            <a:r>
              <a:rPr kumimoji="1" lang="en-US" altLang="ko-KR" dirty="0">
                <a:solidFill>
                  <a:srgbClr val="F5854C"/>
                </a:solidFill>
              </a:rPr>
              <a:t>present their </a:t>
            </a:r>
            <a:r>
              <a:rPr kumimoji="1" lang="en-US" altLang="ko-KR">
                <a:solidFill>
                  <a:srgbClr val="F5854C"/>
                </a:solidFill>
              </a:rPr>
              <a:t>solution 		  (</a:t>
            </a:r>
            <a:r>
              <a:rPr kumimoji="1" lang="en-US" altLang="ko-KR" b="1" dirty="0">
                <a:solidFill>
                  <a:srgbClr val="F5854C"/>
                </a:solidFill>
              </a:rPr>
              <a:t>Extra Credit / 2% of your total bomb lab score</a:t>
            </a:r>
            <a:r>
              <a:rPr kumimoji="1" lang="en-US" altLang="ko-KR" dirty="0">
                <a:solidFill>
                  <a:srgbClr val="F5854C"/>
                </a:solidFill>
              </a:rPr>
              <a:t>)</a:t>
            </a:r>
          </a:p>
          <a:p>
            <a:pPr lvl="2"/>
            <a:r>
              <a:rPr kumimoji="1" lang="en-US" altLang="ko-KR" dirty="0">
                <a:solidFill>
                  <a:srgbClr val="4285F5"/>
                </a:solidFill>
              </a:rPr>
              <a:t>Explain the phase of provided bomb</a:t>
            </a:r>
          </a:p>
          <a:p>
            <a:pPr lvl="2"/>
            <a:r>
              <a:rPr kumimoji="1" lang="en-US" altLang="ko-KR" dirty="0">
                <a:solidFill>
                  <a:srgbClr val="4285F5"/>
                </a:solidFill>
              </a:rPr>
              <a:t>Describe where to get clue for defusing bomb</a:t>
            </a:r>
          </a:p>
          <a:p>
            <a:pPr lvl="2"/>
            <a:r>
              <a:rPr kumimoji="1" lang="en-US" altLang="ko-KR" dirty="0">
                <a:solidFill>
                  <a:srgbClr val="4285F5"/>
                </a:solidFill>
              </a:rPr>
              <a:t>Provide answer of the bomb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Each team can only use </a:t>
            </a:r>
            <a:r>
              <a:rPr kumimoji="1" lang="en-US" altLang="ko-KR" dirty="0">
                <a:solidFill>
                  <a:srgbClr val="C70E65"/>
                </a:solidFill>
              </a:rPr>
              <a:t>one desktop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Internet search </a:t>
            </a:r>
            <a:r>
              <a:rPr kumimoji="1" lang="en-US" altLang="ko-KR" dirty="0">
                <a:solidFill>
                  <a:srgbClr val="FF0000"/>
                </a:solidFill>
              </a:rPr>
              <a:t>only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allows</a:t>
            </a:r>
            <a:r>
              <a:rPr kumimoji="1" lang="en-US" altLang="ko-KR" dirty="0">
                <a:solidFill>
                  <a:schemeClr val="tx1"/>
                </a:solidFill>
              </a:rPr>
              <a:t> to search </a:t>
            </a:r>
            <a:r>
              <a:rPr kumimoji="1" lang="en-US" altLang="ko-KR" dirty="0">
                <a:solidFill>
                  <a:srgbClr val="FF0000"/>
                </a:solidFill>
              </a:rPr>
              <a:t>for unknown instructions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D2BE50-012C-FAF0-3A24-1421A5DC8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536126-5065-1C8D-1CCE-187D3CF37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DA1CA6A-C18B-5CF4-FFDF-D37BD82A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Competition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2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EB904F-A5CE-87FC-9972-14433545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C70E65"/>
                </a:solidFill>
              </a:rPr>
              <a:t>Assembly code </a:t>
            </a:r>
            <a:r>
              <a:rPr kumimoji="1" lang="en-US" altLang="ko-KR" dirty="0"/>
              <a:t>of competition bomb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D7CE16-93C4-2582-02B1-FABD42EF6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CF5B64-A51D-734B-53A1-3DBDEBDDA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3ED6854-816A-B352-ADD9-17FE6E9E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Competition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2C6E3-CB6A-645F-6E84-EF949375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6" y="1669141"/>
            <a:ext cx="5781932" cy="4659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84118-72FC-7869-BE77-B518762F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4" y="2685142"/>
            <a:ext cx="5584231" cy="26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A5D231-BB70-B87D-99EE-0D6FCF193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C70E65"/>
                </a:solidFill>
              </a:rPr>
              <a:t>Source code </a:t>
            </a:r>
            <a:r>
              <a:rPr kumimoji="1" lang="en-US" altLang="ko-KR" dirty="0"/>
              <a:t>of competition bomb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DFBEA5-3B2E-FA03-84D0-8BFA9518E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9861D3-E92A-D19D-C5E5-B996EDB4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C385BFA-E0CF-083D-9305-C486B390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Competition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8A453-B0DB-542D-C929-138C68B3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2" y="1654065"/>
            <a:ext cx="5528497" cy="43118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D0432D-E307-0903-CF13-567006BF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33" y="1872343"/>
            <a:ext cx="4872381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B816E-B35C-A4B9-926D-0B71D1FD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A709DA-E7C4-E6DF-7923-E936D42B9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Oh no!! </a:t>
            </a:r>
            <a:r>
              <a:rPr kumimoji="1" lang="en-US" altLang="ko-KR" dirty="0">
                <a:solidFill>
                  <a:srgbClr val="C70E65"/>
                </a:solidFill>
              </a:rPr>
              <a:t>Dr. Evil </a:t>
            </a:r>
            <a:r>
              <a:rPr kumimoji="1" lang="en-US" altLang="ko-KR" dirty="0"/>
              <a:t>has written an </a:t>
            </a:r>
            <a:r>
              <a:rPr kumimoji="1" lang="en-US" altLang="ko-KR" dirty="0">
                <a:solidFill>
                  <a:srgbClr val="C70E65"/>
                </a:solidFill>
              </a:rPr>
              <a:t>evil program </a:t>
            </a:r>
            <a:r>
              <a:rPr kumimoji="1" lang="en-US" altLang="ko-KR" dirty="0"/>
              <a:t>that will </a:t>
            </a:r>
            <a:r>
              <a:rPr kumimoji="1" lang="en-US" altLang="ko-KR" dirty="0">
                <a:solidFill>
                  <a:srgbClr val="C70E65"/>
                </a:solidFill>
              </a:rPr>
              <a:t>“explode” your programming server machines!</a:t>
            </a:r>
          </a:p>
          <a:p>
            <a:pPr lvl="1"/>
            <a:endParaRPr kumimoji="1" lang="en-US" dirty="0">
              <a:solidFill>
                <a:srgbClr val="FF0000"/>
              </a:solidFill>
            </a:endParaRPr>
          </a:p>
          <a:p>
            <a:r>
              <a:rPr kumimoji="1" lang="en-US" dirty="0">
                <a:solidFill>
                  <a:schemeClr val="tx1"/>
                </a:solidFill>
              </a:rPr>
              <a:t>The program is in </a:t>
            </a:r>
            <a:r>
              <a:rPr kumimoji="1" lang="en-US" dirty="0">
                <a:solidFill>
                  <a:srgbClr val="4372C4"/>
                </a:solidFill>
              </a:rPr>
              <a:t>6</a:t>
            </a:r>
            <a:r>
              <a:rPr kumimoji="1" lang="en-US" dirty="0">
                <a:solidFill>
                  <a:schemeClr val="tx1"/>
                </a:solidFill>
              </a:rPr>
              <a:t> </a:t>
            </a:r>
            <a:r>
              <a:rPr kumimoji="1" lang="en-US" dirty="0">
                <a:solidFill>
                  <a:srgbClr val="4372C4"/>
                </a:solidFill>
              </a:rPr>
              <a:t>phases</a:t>
            </a:r>
            <a:r>
              <a:rPr kumimoji="1" lang="en-US" dirty="0">
                <a:solidFill>
                  <a:schemeClr val="tx1"/>
                </a:solidFill>
              </a:rPr>
              <a:t>, each of which reads in input – </a:t>
            </a:r>
            <a:r>
              <a:rPr kumimoji="1" lang="en-US" dirty="0">
                <a:solidFill>
                  <a:srgbClr val="4372C4"/>
                </a:solidFill>
              </a:rPr>
              <a:t>something like a password</a:t>
            </a:r>
            <a:r>
              <a:rPr kumimoji="1" lang="en-US" dirty="0">
                <a:solidFill>
                  <a:schemeClr val="tx1"/>
                </a:solidFill>
              </a:rPr>
              <a:t> – from standard input</a:t>
            </a:r>
          </a:p>
          <a:p>
            <a:endParaRPr kumimoji="1" lang="en-US" dirty="0">
              <a:solidFill>
                <a:schemeClr val="tx1"/>
              </a:solidFill>
            </a:endParaRPr>
          </a:p>
          <a:p>
            <a:r>
              <a:rPr kumimoji="1" lang="en-US" dirty="0">
                <a:solidFill>
                  <a:schemeClr val="tx1"/>
                </a:solidFill>
              </a:rPr>
              <a:t>If your input is </a:t>
            </a:r>
            <a:r>
              <a:rPr kumimoji="1" lang="en-US" dirty="0">
                <a:solidFill>
                  <a:srgbClr val="6BA84F"/>
                </a:solidFill>
              </a:rPr>
              <a:t>correct</a:t>
            </a:r>
            <a:r>
              <a:rPr kumimoji="1" lang="en-US" dirty="0">
                <a:solidFill>
                  <a:schemeClr val="tx1"/>
                </a:solidFill>
              </a:rPr>
              <a:t>, you go on to the </a:t>
            </a:r>
            <a:r>
              <a:rPr kumimoji="1" lang="en-US" dirty="0">
                <a:solidFill>
                  <a:srgbClr val="6BA84F"/>
                </a:solidFill>
              </a:rPr>
              <a:t>next phases</a:t>
            </a:r>
          </a:p>
          <a:p>
            <a:endParaRPr kumimoji="1" lang="en-US" dirty="0">
              <a:solidFill>
                <a:schemeClr val="tx1"/>
              </a:solidFill>
            </a:endParaRPr>
          </a:p>
          <a:p>
            <a:r>
              <a:rPr kumimoji="1" lang="en-US" dirty="0">
                <a:solidFill>
                  <a:schemeClr val="tx1"/>
                </a:solidFill>
              </a:rPr>
              <a:t>If not, the bomb </a:t>
            </a:r>
            <a:r>
              <a:rPr kumimoji="1" lang="en-US" dirty="0">
                <a:solidFill>
                  <a:srgbClr val="FF0000"/>
                </a:solidFill>
              </a:rPr>
              <a:t>explodes</a:t>
            </a:r>
            <a:r>
              <a:rPr kumimoji="1" lang="en-US" dirty="0">
                <a:solidFill>
                  <a:schemeClr val="tx1"/>
                </a:solidFill>
              </a:rPr>
              <a:t>. The program prints </a:t>
            </a:r>
            <a:r>
              <a:rPr kumimoji="1" lang="en-US" dirty="0">
                <a:solidFill>
                  <a:srgbClr val="FF0000"/>
                </a:solidFill>
              </a:rPr>
              <a:t>“BOOM!!!” and terminates</a:t>
            </a:r>
            <a:r>
              <a:rPr kumimoji="1" lang="en-US" dirty="0">
                <a:solidFill>
                  <a:schemeClr val="tx1"/>
                </a:solidFill>
              </a:rPr>
              <a:t>, and you loss half a point (Your score is updated automatically)</a:t>
            </a:r>
            <a:endParaRPr lang="en-KR" dirty="0">
              <a:solidFill>
                <a:schemeClr val="tx1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F9091-C9BF-FE00-7309-6CF4B3AB8E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18ACD9-A2D6-702C-8BA0-6E10688FC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4104731-3156-BE21-57E3-70ECD7A8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Assignment: Bomb Lab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17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440EA-0FBD-0F0A-4302-3B5A2494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4857E63-A0D5-FDE1-F44C-049D30476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C70E65"/>
                </a:solidFill>
              </a:rPr>
              <a:t>Your goal is to defuse bomb</a:t>
            </a:r>
            <a:r>
              <a:rPr kumimoji="1" lang="en-US" altLang="ko-KR" dirty="0"/>
              <a:t> in the given assembly file consists of </a:t>
            </a:r>
            <a:r>
              <a:rPr kumimoji="1" lang="en-US" altLang="ko-KR" dirty="0">
                <a:solidFill>
                  <a:srgbClr val="4372C4"/>
                </a:solidFill>
              </a:rPr>
              <a:t>6 phases</a:t>
            </a:r>
          </a:p>
          <a:p>
            <a:pPr lvl="1"/>
            <a:r>
              <a:rPr kumimoji="1" lang="en-US" altLang="ko-KR" dirty="0"/>
              <a:t>If the bomb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explode, you will get </a:t>
            </a:r>
            <a:r>
              <a:rPr kumimoji="1" lang="en-US" altLang="ko-KR" dirty="0">
                <a:solidFill>
                  <a:srgbClr val="FF0000"/>
                </a:solidFill>
              </a:rPr>
              <a:t>score penalty (0.5 pt.)</a:t>
            </a:r>
            <a:endParaRPr kumimoji="1" lang="en-US" altLang="ko-KR" sz="1500" dirty="0"/>
          </a:p>
          <a:p>
            <a:r>
              <a:rPr lang="en-US" dirty="0">
                <a:solidFill>
                  <a:srgbClr val="4372C4"/>
                </a:solidFill>
                <a:effectLst/>
              </a:rPr>
              <a:t>Due: </a:t>
            </a:r>
            <a:r>
              <a:rPr kumimoji="1" lang="en-US" altLang="ko-KR" dirty="0">
                <a:solidFill>
                  <a:srgbClr val="4372C4"/>
                </a:solidFill>
              </a:rPr>
              <a:t>10/9 (Wed) 23:59 (midnight)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Late submission will not be accepted</a:t>
            </a:r>
            <a:endParaRPr lang="en-US" sz="1500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</a:rPr>
              <a:t>Submit </a:t>
            </a:r>
            <a:r>
              <a:rPr lang="en-US" dirty="0">
                <a:solidFill>
                  <a:srgbClr val="C60F65"/>
                </a:solidFill>
              </a:rPr>
              <a:t>only your lab </a:t>
            </a:r>
            <a:r>
              <a:rPr lang="en-US" dirty="0">
                <a:solidFill>
                  <a:srgbClr val="C80060"/>
                </a:solidFill>
              </a:rPr>
              <a:t>report (in pdf)</a:t>
            </a:r>
          </a:p>
          <a:p>
            <a:pPr lvl="1"/>
            <a:r>
              <a:rPr lang="en-US" dirty="0"/>
              <a:t>Report name: </a:t>
            </a:r>
            <a:r>
              <a:rPr lang="en-US" dirty="0">
                <a:solidFill>
                  <a:srgbClr val="F485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[student</a:t>
            </a:r>
            <a:r>
              <a:rPr lang="ko-KR" altLang="en-US" dirty="0">
                <a:solidFill>
                  <a:srgbClr val="F485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485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id].pdf</a:t>
            </a:r>
            <a:r>
              <a:rPr lang="en-US" dirty="0">
                <a:solidFill>
                  <a:srgbClr val="F4854B"/>
                </a:solidFill>
              </a:rPr>
              <a:t> </a:t>
            </a:r>
            <a:r>
              <a:rPr lang="en-US" dirty="0"/>
              <a:t>(e.g.,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20231234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>
                <a:solidFill>
                  <a:srgbClr val="C80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</a:t>
            </a:r>
            <a:r>
              <a:rPr lang="en-US" dirty="0"/>
              <a:t>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Briefly explain your progress in defusing the bomb. </a:t>
            </a:r>
            <a:r>
              <a:rPr kumimoji="1" lang="en-US" altLang="ko-KR" dirty="0">
                <a:solidFill>
                  <a:srgbClr val="FF0000"/>
                </a:solidFill>
              </a:rPr>
              <a:t>You must include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kumimoji="1" lang="en-US" altLang="ko-KR" dirty="0">
                <a:solidFill>
                  <a:schemeClr val="tx1"/>
                </a:solidFill>
              </a:rPr>
              <a:t>Your bomb </a:t>
            </a:r>
            <a:r>
              <a:rPr kumimoji="1" lang="en-US" altLang="ko-KR" dirty="0">
                <a:solidFill>
                  <a:srgbClr val="4372C4"/>
                </a:solidFill>
              </a:rPr>
              <a:t>input solution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Your report should be less than </a:t>
            </a:r>
            <a:r>
              <a:rPr kumimoji="1" lang="en-US" altLang="ko-KR" dirty="0">
                <a:solidFill>
                  <a:srgbClr val="00B050"/>
                </a:solidFill>
              </a:rPr>
              <a:t>10 pages </a:t>
            </a:r>
            <a:r>
              <a:rPr kumimoji="1" lang="en-US" altLang="ko-KR" dirty="0">
                <a:solidFill>
                  <a:schemeClr val="tx1"/>
                </a:solidFill>
              </a:rPr>
              <a:t>with font </a:t>
            </a:r>
            <a:r>
              <a:rPr kumimoji="1" lang="en-US" altLang="ko-KR" dirty="0">
                <a:solidFill>
                  <a:srgbClr val="00B050"/>
                </a:solidFill>
              </a:rPr>
              <a:t>Arial</a:t>
            </a:r>
            <a:r>
              <a:rPr kumimoji="1" lang="en-US" altLang="ko-KR" dirty="0">
                <a:solidFill>
                  <a:schemeClr val="tx1"/>
                </a:solidFill>
              </a:rPr>
              <a:t> and font size </a:t>
            </a:r>
            <a:r>
              <a:rPr kumimoji="1" lang="en-US" altLang="ko-KR" dirty="0">
                <a:solidFill>
                  <a:srgbClr val="00B050"/>
                </a:solidFill>
              </a:rPr>
              <a:t>11pt</a:t>
            </a:r>
          </a:p>
          <a:p>
            <a:r>
              <a:rPr kumimoji="1" lang="en-US" altLang="ko-KR" dirty="0">
                <a:solidFill>
                  <a:srgbClr val="7030A0"/>
                </a:solidFill>
              </a:rPr>
              <a:t>Evaluation: </a:t>
            </a:r>
            <a:r>
              <a:rPr kumimoji="1" lang="en-US" altLang="ko-KR" dirty="0">
                <a:solidFill>
                  <a:schemeClr val="tx1"/>
                </a:solidFill>
              </a:rPr>
              <a:t>Quiz (10 pt.) + Report (90 pt.)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The weight of each phase is for</a:t>
            </a:r>
            <a:r>
              <a:rPr kumimoji="1" lang="en-US" altLang="ko-KR" dirty="0">
                <a:solidFill>
                  <a:srgbClr val="4372C4"/>
                </a:solidFill>
              </a:rPr>
              <a:t> [10, 15, 15, 20, 20, 20]%</a:t>
            </a: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No point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If there is </a:t>
            </a:r>
            <a:r>
              <a:rPr kumimoji="1" lang="en-US" altLang="ko-KR" dirty="0">
                <a:solidFill>
                  <a:srgbClr val="FF0000"/>
                </a:solidFill>
              </a:rPr>
              <a:t>no explicit explanation</a:t>
            </a:r>
            <a:r>
              <a:rPr kumimoji="1" lang="en-US" altLang="ko-KR" dirty="0">
                <a:solidFill>
                  <a:schemeClr val="tx1"/>
                </a:solidFill>
              </a:rPr>
              <a:t> of how you solve each phase</a:t>
            </a:r>
          </a:p>
          <a:p>
            <a:pPr lvl="1"/>
            <a:endParaRPr lang="en-KR" sz="2400" dirty="0">
              <a:solidFill>
                <a:schemeClr val="tx1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16A0F-7AA0-E2DF-A1B2-48AE533AA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2DDF68-6A3A-76F5-E197-9DDE73D9D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674C050-A550-1C8D-E9B6-42BBAE01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Assignment: Bomb Lab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2348F-8C28-C4A2-131D-B03D9F882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B0E11AC-B7D1-F318-CF6E-F8E3F6E13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If you submit your information,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the bomb will be downloaded immediately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Bombs will </a:t>
            </a:r>
            <a:r>
              <a:rPr kumimoji="1" lang="en-US" altLang="ko-KR" dirty="0">
                <a:solidFill>
                  <a:srgbClr val="FF0000"/>
                </a:solidFill>
              </a:rPr>
              <a:t>be created randomly</a:t>
            </a:r>
            <a:r>
              <a:rPr kumimoji="1" lang="en-US" altLang="ko-KR" dirty="0">
                <a:solidFill>
                  <a:schemeClr val="tx1"/>
                </a:solidFill>
              </a:rPr>
              <a:t> based on the order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You must </a:t>
            </a:r>
            <a:r>
              <a:rPr kumimoji="1" lang="en-US" altLang="ko-KR" dirty="0">
                <a:solidFill>
                  <a:srgbClr val="C70E65"/>
                </a:solidFill>
              </a:rPr>
              <a:t>download bomb only once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If you download it </a:t>
            </a:r>
            <a:r>
              <a:rPr kumimoji="1" lang="en-US" altLang="ko-KR" dirty="0">
                <a:solidFill>
                  <a:srgbClr val="F5854C"/>
                </a:solidFill>
              </a:rPr>
              <a:t>more than once</a:t>
            </a:r>
            <a:r>
              <a:rPr kumimoji="1" lang="en-US" altLang="ko-KR" dirty="0">
                <a:solidFill>
                  <a:schemeClr val="tx1"/>
                </a:solidFill>
              </a:rPr>
              <a:t>, complete the assignment using the </a:t>
            </a:r>
            <a:r>
              <a:rPr kumimoji="1" lang="en-US" altLang="ko-KR" dirty="0">
                <a:solidFill>
                  <a:srgbClr val="92D050"/>
                </a:solidFill>
              </a:rPr>
              <a:t>initially downloaded bomb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Your score will be based on the </a:t>
            </a:r>
            <a:r>
              <a:rPr kumimoji="1" lang="en-US" altLang="ko-KR" dirty="0">
                <a:solidFill>
                  <a:srgbClr val="4372C4"/>
                </a:solidFill>
              </a:rPr>
              <a:t>initially listed on the scoreboard</a:t>
            </a:r>
          </a:p>
          <a:p>
            <a:pPr lvl="1"/>
            <a:endParaRPr kumimoji="1" lang="en-US" altLang="ko-KR" dirty="0">
              <a:solidFill>
                <a:srgbClr val="4372C4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The bomb server </a:t>
            </a:r>
            <a:r>
              <a:rPr kumimoji="1" lang="en-US" altLang="ko-KR" dirty="0">
                <a:solidFill>
                  <a:srgbClr val="C70E65"/>
                </a:solidFill>
              </a:rPr>
              <a:t>will be opened </a:t>
            </a:r>
            <a:r>
              <a:rPr kumimoji="1" lang="en-US" altLang="ko-KR" dirty="0">
                <a:solidFill>
                  <a:schemeClr val="tx1"/>
                </a:solidFill>
              </a:rPr>
              <a:t>at 9/26 (Wed) 20:30 </a:t>
            </a:r>
            <a:r>
              <a:rPr kumimoji="1" lang="en-US" altLang="ko-KR" dirty="0">
                <a:solidFill>
                  <a:srgbClr val="F5854C"/>
                </a:solidFill>
              </a:rPr>
              <a:t>after TA session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If there is </a:t>
            </a:r>
            <a:r>
              <a:rPr kumimoji="1" lang="en-US" altLang="ko-KR" dirty="0">
                <a:solidFill>
                  <a:srgbClr val="FF0000"/>
                </a:solidFill>
              </a:rPr>
              <a:t>any error </a:t>
            </a:r>
            <a:r>
              <a:rPr kumimoji="1" lang="en-US" altLang="ko-KR" dirty="0">
                <a:solidFill>
                  <a:schemeClr val="tx1"/>
                </a:solidFill>
              </a:rPr>
              <a:t>in bomb server, </a:t>
            </a:r>
            <a:r>
              <a:rPr kumimoji="1" lang="en-US" altLang="ko-KR" dirty="0">
                <a:solidFill>
                  <a:srgbClr val="92D050"/>
                </a:solidFill>
              </a:rPr>
              <a:t>send email to TA</a:t>
            </a:r>
          </a:p>
          <a:p>
            <a:endParaRPr kumimoji="1" lang="en-US" altLang="ko-KR" dirty="0">
              <a:solidFill>
                <a:srgbClr val="6ED21D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No Quiz for bomb lab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It is replaced with</a:t>
            </a:r>
            <a:r>
              <a:rPr kumimoji="1" lang="en-US" altLang="ko-KR" dirty="0">
                <a:solidFill>
                  <a:srgbClr val="C70E65"/>
                </a:solidFill>
              </a:rPr>
              <a:t> TA session attendance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4EDC86-312A-B0BC-09D2-A7D6CED43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51BB05-4C3E-CEDF-1C35-AA30CA756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704EE5A-6CF8-965C-353F-587C7A44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Announcement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8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D6FD-14E1-5F5C-BB44-46367E42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693195-84CD-02CF-5FEF-CA0ED9F276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A628F0-AE2C-00BF-66B6-5EF15503D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2A96AA8-54E4-85F2-A2CC-63FE9295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Download Bomb? (Terminal Version)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BA0296B-F888-8A46-9312-0B2B6D190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Connect to the </a:t>
            </a:r>
            <a:r>
              <a:rPr lang="en-US" altLang="ko-KR" dirty="0">
                <a:solidFill>
                  <a:srgbClr val="92D050"/>
                </a:solidFill>
              </a:rPr>
              <a:t>programming server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2021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altLang="ko-KR" dirty="0">
                <a:solidFill>
                  <a:srgbClr val="20218A"/>
                </a:solidFill>
              </a:rPr>
              <a:t> command</a:t>
            </a:r>
          </a:p>
          <a:p>
            <a:pPr lvl="1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-p 2022 -L 15213:127.0.0.1:15213 [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YourServerID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]@programming2.postech.ac.kr</a:t>
            </a:r>
          </a:p>
          <a:p>
            <a:pPr lvl="1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-p: </a:t>
            </a:r>
            <a:r>
              <a:rPr lang="en-US" altLang="ko-KR" b="1" dirty="0">
                <a:solidFill>
                  <a:srgbClr val="4372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 port number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to connect server</a:t>
            </a:r>
          </a:p>
          <a:p>
            <a:pPr lvl="1"/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-L: </a:t>
            </a:r>
            <a:r>
              <a:rPr lang="en-US" altLang="ko-KR" b="1" dirty="0">
                <a:solidFill>
                  <a:srgbClr val="F585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 tunneling</a:t>
            </a:r>
          </a:p>
          <a:p>
            <a:pPr lvl="1"/>
            <a:endParaRPr lang="en-US" altLang="ko-KR" b="1" dirty="0">
              <a:solidFill>
                <a:srgbClr val="F5854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dirty="0"/>
              <a:t>You can access the web server </a:t>
            </a:r>
            <a:r>
              <a:rPr kumimoji="1" lang="en-US" altLang="ko-KR" dirty="0">
                <a:solidFill>
                  <a:srgbClr val="C70E65"/>
                </a:solidFill>
              </a:rPr>
              <a:t>only when the SSH session is alive</a:t>
            </a:r>
          </a:p>
        </p:txBody>
      </p:sp>
    </p:spTree>
    <p:extLst>
      <p:ext uri="{BB962C8B-B14F-4D97-AF65-F5344CB8AC3E}">
        <p14:creationId xmlns:p14="http://schemas.microsoft.com/office/powerpoint/2010/main" val="8789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B9040-BEA2-A165-63A3-49916BF2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AA1A17-17CF-BF6E-537F-8A0F474C4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How does a computer work?</a:t>
            </a:r>
          </a:p>
          <a:p>
            <a:pPr marL="144000" indent="0">
              <a:buNone/>
            </a:pPr>
            <a:r>
              <a:rPr kumimoji="1" lang="en-US" altLang="ko-KR" dirty="0"/>
              <a:t>    It runs programs</a:t>
            </a:r>
            <a:endParaRPr kumimoji="1" lang="en-US" altLang="ko-KR" dirty="0">
              <a:solidFill>
                <a:srgbClr val="FFAC40"/>
              </a:solidFill>
            </a:endParaRPr>
          </a:p>
          <a:p>
            <a:pPr lvl="1"/>
            <a:r>
              <a:rPr kumimoji="1" lang="en-US" altLang="ko-KR" dirty="0"/>
              <a:t>i.e., </a:t>
            </a:r>
            <a:r>
              <a:rPr kumimoji="1" lang="en-US" altLang="ko-KR" dirty="0">
                <a:solidFill>
                  <a:srgbClr val="C70E65"/>
                </a:solidFill>
              </a:rPr>
              <a:t>software</a:t>
            </a:r>
            <a:r>
              <a:rPr kumimoji="1" lang="en-US" altLang="ko-KR" dirty="0"/>
              <a:t> implemented using (high-level) </a:t>
            </a:r>
            <a:r>
              <a:rPr kumimoji="1" lang="en-US" altLang="ko-KR" dirty="0">
                <a:solidFill>
                  <a:srgbClr val="FFAC40"/>
                </a:solidFill>
              </a:rPr>
              <a:t>programming languages</a:t>
            </a:r>
          </a:p>
          <a:p>
            <a:pPr lvl="1"/>
            <a:r>
              <a:rPr kumimoji="1" lang="en-US" altLang="ko-KR" dirty="0"/>
              <a:t>On </a:t>
            </a:r>
            <a:r>
              <a:rPr kumimoji="1" lang="en-US" altLang="ko-KR" dirty="0">
                <a:solidFill>
                  <a:srgbClr val="C70E65"/>
                </a:solidFill>
              </a:rPr>
              <a:t>systems</a:t>
            </a:r>
            <a:r>
              <a:rPr kumimoji="1" lang="en-US" altLang="ko-KR" dirty="0"/>
              <a:t> that consist of </a:t>
            </a:r>
            <a:r>
              <a:rPr kumimoji="1" lang="en-US" altLang="ko-KR" dirty="0">
                <a:solidFill>
                  <a:srgbClr val="FFAC40"/>
                </a:solidFill>
              </a:rPr>
              <a:t>hardware</a:t>
            </a:r>
            <a:r>
              <a:rPr kumimoji="1" lang="en-US" altLang="ko-KR" dirty="0"/>
              <a:t> and </a:t>
            </a:r>
            <a:r>
              <a:rPr kumimoji="1" lang="en-US" altLang="ko-KR" dirty="0">
                <a:solidFill>
                  <a:srgbClr val="FFAC40"/>
                </a:solidFill>
              </a:rPr>
              <a:t>system software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F45235-CC6E-3FC8-D9B9-E0FEC867F4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9E4DD8-F3CE-85F3-BBAA-965668F5C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D775EBA-E9E2-F0A5-988A-7DCE26EE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596E0C-6B48-1689-7C51-A59FE2663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88B77537-C5D5-7743-1250-3681F421D452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A08FBB78-098C-3055-691A-5AEF716D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6810B8F0-7455-C608-5D18-849D288F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2445181B-E543-510B-710A-FBFD8A2E5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809B72A8-B911-5EC4-8430-9CD4AF63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AEE0687-C775-840E-C52D-BF5E1B4BCD41}"/>
              </a:ext>
            </a:extLst>
          </p:cNvPr>
          <p:cNvSpPr txBox="1"/>
          <p:nvPr/>
        </p:nvSpPr>
        <p:spPr>
          <a:xfrm>
            <a:off x="5056703" y="3883607"/>
            <a:ext cx="207859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</a:rPr>
              <a:t>Okay, </a:t>
            </a:r>
            <a:br>
              <a:rPr lang="en-US" sz="3200" b="1" dirty="0">
                <a:latin typeface="Cambria" panose="02040503050406030204" pitchFamily="18" charset="0"/>
              </a:rPr>
            </a:br>
            <a:r>
              <a:rPr lang="en-US" sz="3200" b="1" dirty="0">
                <a:latin typeface="Cambria" panose="02040503050406030204" pitchFamily="18" charset="0"/>
              </a:rPr>
              <a:t>but how?</a:t>
            </a:r>
            <a:endParaRPr lang="en-CH" sz="3200" b="1" dirty="0">
              <a:latin typeface="Cambria" panose="02040503050406030204" pitchFamily="18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EAE645C-7851-ECC4-F4E5-82436B265836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CC7B3B-AC18-8E32-D060-DF0070FA4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0F92D8-2367-AA59-C864-7809B7062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AC6B378-D59F-4DD2-DA7A-5CDE0DDA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Download Bomb? (</a:t>
            </a:r>
            <a:r>
              <a:rPr kumimoji="1" lang="en-US" altLang="ko-KR" dirty="0" err="1"/>
              <a:t>Xshell</a:t>
            </a:r>
            <a:r>
              <a:rPr kumimoji="1" lang="en-US" altLang="ko-KR" dirty="0"/>
              <a:t> Version)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825862A-8FC4-F6B6-8926-70592D632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Create new session</a:t>
            </a:r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2941A3-248B-80B0-113D-09BA5712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92" y="1709159"/>
            <a:ext cx="4887215" cy="463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9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43A9-6B17-08EC-A0BA-FC6902FE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9898C9-8FCB-519F-8103-8F7A0BC8F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800AA-2B0A-471B-53C6-630942A86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E6E6073-D1C1-73FC-5FFE-109D9CAB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Download Bomb? (</a:t>
            </a:r>
            <a:r>
              <a:rPr kumimoji="1" lang="en-US" altLang="ko-KR" dirty="0" err="1"/>
              <a:t>Xshell</a:t>
            </a:r>
            <a:r>
              <a:rPr kumimoji="1" lang="en-US" altLang="ko-KR" dirty="0"/>
              <a:t> Version)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879B13F-C2BA-CAC7-02D8-7798F6F35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 to SSH </a:t>
            </a:r>
            <a:r>
              <a:rPr lang="en-US" altLang="ko-KR" dirty="0">
                <a:sym typeface="Wingdings" pitchFamily="2" charset="2"/>
              </a:rPr>
              <a:t> Tunneling to setup port forwarding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Add the forwarding rule for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15213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A3FA42-B65C-7AD4-5736-86E82518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7" y="1973410"/>
            <a:ext cx="4751521" cy="45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A71D3F-36F0-1512-2491-C3DD5D00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06" y="2429724"/>
            <a:ext cx="4996387" cy="36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A41C06-06FE-30A7-6EED-9D3D655457C9}"/>
              </a:ext>
            </a:extLst>
          </p:cNvPr>
          <p:cNvSpPr/>
          <p:nvPr/>
        </p:nvSpPr>
        <p:spPr>
          <a:xfrm>
            <a:off x="2632105" y="4084890"/>
            <a:ext cx="726392" cy="230736"/>
          </a:xfrm>
          <a:prstGeom prst="rect">
            <a:avLst/>
          </a:prstGeom>
          <a:noFill/>
          <a:ln w="38100">
            <a:solidFill>
              <a:srgbClr val="6ED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389140-C855-8E9F-DB5C-E44AED487D1D}"/>
              </a:ext>
            </a:extLst>
          </p:cNvPr>
          <p:cNvSpPr/>
          <p:nvPr/>
        </p:nvSpPr>
        <p:spPr>
          <a:xfrm>
            <a:off x="8332206" y="2840913"/>
            <a:ext cx="3160855" cy="1862466"/>
          </a:xfrm>
          <a:prstGeom prst="rect">
            <a:avLst/>
          </a:prstGeom>
          <a:noFill/>
          <a:ln w="38100">
            <a:solidFill>
              <a:srgbClr val="43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7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E5B8-58CB-5C25-56F3-FAA6F6DE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5E8FE9-58DE-E5B4-5B7A-000DB6781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A39B7-3D1C-925F-8EC2-C121A919A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4345351-ACE0-1888-6B29-52412DAB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Download Bomb? (</a:t>
            </a:r>
            <a:r>
              <a:rPr kumimoji="1" lang="en-US" altLang="ko-KR" dirty="0" err="1"/>
              <a:t>Xshell</a:t>
            </a:r>
            <a:r>
              <a:rPr kumimoji="1" lang="en-US" altLang="ko-KR" dirty="0"/>
              <a:t> Version)</a:t>
            </a:r>
            <a:endParaRPr kumimoji="1"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FFB6BC-00DE-ADC1-A077-839BD90C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4" y="1394843"/>
            <a:ext cx="4803271" cy="46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1CF66F-F1D0-99B2-940B-0EF3AEDA26C0}"/>
              </a:ext>
            </a:extLst>
          </p:cNvPr>
          <p:cNvSpPr/>
          <p:nvPr/>
        </p:nvSpPr>
        <p:spPr>
          <a:xfrm>
            <a:off x="6956277" y="5804428"/>
            <a:ext cx="726392" cy="230736"/>
          </a:xfrm>
          <a:prstGeom prst="rect">
            <a:avLst/>
          </a:prstGeom>
          <a:noFill/>
          <a:ln w="38100">
            <a:solidFill>
              <a:srgbClr val="6ED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A6D66F-87C0-27E0-8983-B71010A3C31A}"/>
              </a:ext>
            </a:extLst>
          </p:cNvPr>
          <p:cNvSpPr/>
          <p:nvPr/>
        </p:nvSpPr>
        <p:spPr>
          <a:xfrm>
            <a:off x="5143143" y="2495781"/>
            <a:ext cx="3197551" cy="1042178"/>
          </a:xfrm>
          <a:prstGeom prst="rect">
            <a:avLst/>
          </a:prstGeom>
          <a:noFill/>
          <a:ln w="38100">
            <a:solidFill>
              <a:srgbClr val="6ED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58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ABA9F7-6342-34F1-1AC4-60FDE0D9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26" y="2370441"/>
            <a:ext cx="5350440" cy="424034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F5143D-15E3-F2AD-3651-3C003B4F8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In your web browser (e.g., Chrome), </a:t>
            </a:r>
            <a:r>
              <a:rPr kumimoji="1" lang="en-US" altLang="ko-KR" dirty="0">
                <a:solidFill>
                  <a:srgbClr val="F5854C"/>
                </a:solidFill>
              </a:rPr>
              <a:t>search 127.0.0.1:15213</a:t>
            </a:r>
          </a:p>
          <a:p>
            <a:pPr lvl="1"/>
            <a:endParaRPr kumimoji="1" lang="en-US" altLang="ko-KR" dirty="0">
              <a:solidFill>
                <a:srgbClr val="F5854C"/>
              </a:solidFill>
            </a:endParaRPr>
          </a:p>
          <a:p>
            <a:r>
              <a:rPr kumimoji="1" lang="en-US" altLang="ko-KR" dirty="0"/>
              <a:t>You can access the web server </a:t>
            </a:r>
            <a:r>
              <a:rPr kumimoji="1" lang="en-US" altLang="ko-KR" dirty="0">
                <a:solidFill>
                  <a:srgbClr val="C70E65"/>
                </a:solidFill>
              </a:rPr>
              <a:t>only when the SSH session is alive</a:t>
            </a:r>
          </a:p>
          <a:p>
            <a:endParaRPr kumimoji="1" lang="en-US" altLang="ko-KR" dirty="0">
              <a:solidFill>
                <a:srgbClr val="F5854C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7BF1E2-2288-2860-DEBE-E054350FC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9AB1DD-CAA8-276C-8431-024F430F1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CD2747E-A781-C416-1CF8-E97ED2F0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Accessing the Bomb Server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CF0C2-DA12-A0B8-1566-91A9D5525446}"/>
              </a:ext>
            </a:extLst>
          </p:cNvPr>
          <p:cNvSpPr txBox="1"/>
          <p:nvPr/>
        </p:nvSpPr>
        <p:spPr>
          <a:xfrm>
            <a:off x="5212934" y="528411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800" dirty="0">
                <a:solidFill>
                  <a:srgbClr val="C70E65"/>
                </a:solidFill>
                <a:latin typeface="Cambria" panose="02040503050406030204" pitchFamily="18" charset="0"/>
              </a:rPr>
              <a:t>2023XXXX</a:t>
            </a:r>
            <a:endParaRPr kumimoji="1" lang="ko-KR" altLang="en-US" sz="1800" dirty="0">
              <a:solidFill>
                <a:srgbClr val="C70E65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713B0-9BB5-7912-38D3-CE59D13CAEA2}"/>
              </a:ext>
            </a:extLst>
          </p:cNvPr>
          <p:cNvSpPr txBox="1"/>
          <p:nvPr/>
        </p:nvSpPr>
        <p:spPr>
          <a:xfrm>
            <a:off x="5212934" y="560446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800" dirty="0">
                <a:solidFill>
                  <a:srgbClr val="C70E65"/>
                </a:solidFill>
                <a:latin typeface="Cambria" panose="02040503050406030204" pitchFamily="18" charset="0"/>
              </a:rPr>
              <a:t>sho0927@postech.ac.kr</a:t>
            </a:r>
            <a:endParaRPr kumimoji="1" lang="ko-KR" altLang="en-US" sz="1800" dirty="0">
              <a:solidFill>
                <a:srgbClr val="C70E65"/>
              </a:solidFill>
              <a:latin typeface="Cambria" panose="020405030504060302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067E1B-CB94-D597-F664-6D651937C0D2}"/>
              </a:ext>
            </a:extLst>
          </p:cNvPr>
          <p:cNvSpPr/>
          <p:nvPr/>
        </p:nvSpPr>
        <p:spPr>
          <a:xfrm>
            <a:off x="3818920" y="6188711"/>
            <a:ext cx="726392" cy="2629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B4154-57A7-4EFE-C314-65B3D4E74DDD}"/>
              </a:ext>
            </a:extLst>
          </p:cNvPr>
          <p:cNvSpPr txBox="1"/>
          <p:nvPr/>
        </p:nvSpPr>
        <p:spPr>
          <a:xfrm>
            <a:off x="7500742" y="5997030"/>
            <a:ext cx="439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800" dirty="0">
                <a:latin typeface="Cambria" panose="02040503050406030204" pitchFamily="18" charset="0"/>
              </a:rPr>
              <a:t>If you submit your information,</a:t>
            </a:r>
          </a:p>
          <a:p>
            <a:pPr algn="l"/>
            <a:r>
              <a:rPr kumimoji="1" lang="en-US" altLang="ko-KR" sz="1800" dirty="0">
                <a:latin typeface="Cambria" panose="02040503050406030204" pitchFamily="18" charset="0"/>
              </a:rPr>
              <a:t>the bomb will be downloaded immediately</a:t>
            </a:r>
          </a:p>
        </p:txBody>
      </p:sp>
    </p:spTree>
    <p:extLst>
      <p:ext uri="{BB962C8B-B14F-4D97-AF65-F5344CB8AC3E}">
        <p14:creationId xmlns:p14="http://schemas.microsoft.com/office/powerpoint/2010/main" val="29749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767A-51F2-EEB1-38D7-6EEA976B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4615A9-83D3-BC44-DEF4-142AD8454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In your web browser (e.g., Chrome), </a:t>
            </a:r>
            <a:r>
              <a:rPr kumimoji="1" lang="en-US" altLang="ko-KR" dirty="0">
                <a:solidFill>
                  <a:srgbClr val="F5854C"/>
                </a:solidFill>
              </a:rPr>
              <a:t>search 127.0.0.1:15213/scoreboard</a:t>
            </a:r>
          </a:p>
          <a:p>
            <a:pPr lvl="1"/>
            <a:endParaRPr kumimoji="1" lang="en-US" altLang="ko-KR" dirty="0">
              <a:solidFill>
                <a:srgbClr val="F5854C"/>
              </a:solidFill>
            </a:endParaRPr>
          </a:p>
          <a:p>
            <a:r>
              <a:rPr kumimoji="1" lang="en-US" altLang="ko-KR" dirty="0"/>
              <a:t>You can access the web server </a:t>
            </a:r>
            <a:r>
              <a:rPr kumimoji="1" lang="en-US" altLang="ko-KR" dirty="0">
                <a:solidFill>
                  <a:srgbClr val="C70E65"/>
                </a:solidFill>
              </a:rPr>
              <a:t>only when the SSH session is alive</a:t>
            </a:r>
          </a:p>
          <a:p>
            <a:endParaRPr kumimoji="1" lang="en-US" altLang="ko-KR" dirty="0">
              <a:solidFill>
                <a:srgbClr val="F5854C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CF344-716C-0DB6-2EDA-9BACC5E4B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052045-D117-4AE8-E30F-3D17AC0F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0A9C787-2500-A4BD-AA4A-663B97AA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Accessing the Bomb Scoreboard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146D9B-21AB-E515-0C2D-005DDB692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" r="1" b="1437"/>
          <a:stretch/>
        </p:blipFill>
        <p:spPr>
          <a:xfrm>
            <a:off x="3373602" y="2928400"/>
            <a:ext cx="5371771" cy="3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B411B-5D91-B301-3FCC-9D57A326E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[CSED211] Introduction to</a:t>
            </a:r>
            <a:br>
              <a:rPr kumimoji="1" lang="en-US" altLang="ko-KR" dirty="0"/>
            </a:br>
            <a:r>
              <a:rPr kumimoji="1" lang="en-US" altLang="ko-KR" dirty="0"/>
              <a:t>Computer Software Systems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0EB01-84A9-12A7-1DDE-813D5B3D4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Lab 3: Bomb Lab</a:t>
            </a:r>
            <a:endParaRPr kumimoji="1"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071C69F-034B-A1FB-99D7-D56ABBBCD37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kumimoji="1" lang="en-US" altLang="ko-KR" dirty="0"/>
              <a:t>2024.09.26</a:t>
            </a:r>
            <a:endParaRPr kumimoji="1" lang="ko-KR" altLang="en-US" dirty="0"/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55A4D694-6E81-551C-F1EE-B7DEF25D330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87000" y="3434962"/>
            <a:ext cx="5018000" cy="142301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Prof. Jisung Park</a:t>
            </a:r>
          </a:p>
          <a:p>
            <a:r>
              <a:rPr kumimoji="1" lang="en-US" altLang="ko-KR" dirty="0" err="1"/>
              <a:t>Seunghun</a:t>
            </a:r>
            <a:r>
              <a:rPr kumimoji="1" lang="en-US" altLang="ko-KR" dirty="0"/>
              <a:t> Oh</a:t>
            </a:r>
          </a:p>
        </p:txBody>
      </p:sp>
    </p:spTree>
    <p:extLst>
      <p:ext uri="{BB962C8B-B14F-4D97-AF65-F5344CB8AC3E}">
        <p14:creationId xmlns:p14="http://schemas.microsoft.com/office/powerpoint/2010/main" val="142904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F09B8-4F5D-7DD5-A7E2-3721D51A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26FDA5-0B52-799B-F773-6CADE66E6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How does a computer work?</a:t>
            </a:r>
          </a:p>
          <a:p>
            <a:pPr marL="144000" indent="0">
              <a:buNone/>
            </a:pPr>
            <a:r>
              <a:rPr kumimoji="1" lang="en-US" altLang="ko-KR" dirty="0"/>
              <a:t>    It runs programs</a:t>
            </a:r>
            <a:endParaRPr kumimoji="1" lang="en-US" altLang="ko-KR" dirty="0">
              <a:solidFill>
                <a:srgbClr val="FFAC40"/>
              </a:solidFill>
            </a:endParaRPr>
          </a:p>
          <a:p>
            <a:pPr lvl="1"/>
            <a:r>
              <a:rPr kumimoji="1" lang="en-US" altLang="ko-KR" dirty="0"/>
              <a:t>i.e., </a:t>
            </a:r>
            <a:r>
              <a:rPr kumimoji="1" lang="en-US" altLang="ko-KR" dirty="0">
                <a:solidFill>
                  <a:srgbClr val="C70E65"/>
                </a:solidFill>
              </a:rPr>
              <a:t>software</a:t>
            </a:r>
            <a:r>
              <a:rPr kumimoji="1" lang="en-US" altLang="ko-KR" dirty="0"/>
              <a:t> implemented using (high-level) </a:t>
            </a:r>
            <a:r>
              <a:rPr kumimoji="1" lang="en-US" altLang="ko-KR" dirty="0">
                <a:solidFill>
                  <a:srgbClr val="FFAC40"/>
                </a:solidFill>
              </a:rPr>
              <a:t>programming languages</a:t>
            </a:r>
          </a:p>
          <a:p>
            <a:pPr lvl="1"/>
            <a:r>
              <a:rPr kumimoji="1" lang="en-US" altLang="ko-KR" dirty="0"/>
              <a:t>On </a:t>
            </a:r>
            <a:r>
              <a:rPr kumimoji="1" lang="en-US" altLang="ko-KR" dirty="0">
                <a:solidFill>
                  <a:srgbClr val="C70E65"/>
                </a:solidFill>
              </a:rPr>
              <a:t>systems</a:t>
            </a:r>
            <a:r>
              <a:rPr kumimoji="1" lang="en-US" altLang="ko-KR" dirty="0"/>
              <a:t> that consist of </a:t>
            </a:r>
            <a:r>
              <a:rPr kumimoji="1" lang="en-US" altLang="ko-KR" dirty="0">
                <a:solidFill>
                  <a:srgbClr val="FFAC40"/>
                </a:solidFill>
              </a:rPr>
              <a:t>hardware</a:t>
            </a:r>
            <a:r>
              <a:rPr kumimoji="1" lang="en-US" altLang="ko-KR" dirty="0"/>
              <a:t> and </a:t>
            </a:r>
            <a:r>
              <a:rPr kumimoji="1" lang="en-US" altLang="ko-KR" dirty="0">
                <a:solidFill>
                  <a:srgbClr val="FFAC40"/>
                </a:solidFill>
              </a:rPr>
              <a:t>system software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093A4-34C7-F9F7-F7CB-4EB9AC1A3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4E195-B981-2C12-48C0-26E5DC977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BDC6B6C-1B63-C52C-59AD-D338EAC6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19494B-7767-690B-B0B9-D36E3D88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0CBEF540-C638-6069-5BBB-9C3E9C164C15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F8A33BFE-2D3B-A1B2-8121-4FA62C88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C91ACB66-F28B-2B68-0FBF-7471E9B9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9894F617-CC2A-FCA8-B1D5-58284752F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47C258E6-001F-46F0-4854-54753F38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2A9197-8ACA-B2E7-9998-C9F81782C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869" y="3556714"/>
            <a:ext cx="1154885" cy="1154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A52099-022D-7940-56B6-FF81FC715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594" y="5059032"/>
            <a:ext cx="1777369" cy="88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E6E19A-198C-40F9-F276-B83EFCFD6B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23" y="3479812"/>
            <a:ext cx="2558340" cy="128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279FD3-9A72-5855-52BB-D2B134A29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505" y="4739523"/>
            <a:ext cx="1554822" cy="14864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ACB17D-F48D-92B7-A337-19947364AD9C}"/>
              </a:ext>
            </a:extLst>
          </p:cNvPr>
          <p:cNvSpPr txBox="1"/>
          <p:nvPr/>
        </p:nvSpPr>
        <p:spPr>
          <a:xfrm>
            <a:off x="5056703" y="3883607"/>
            <a:ext cx="207859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</a:rPr>
              <a:t>Okay, </a:t>
            </a:r>
            <a:br>
              <a:rPr lang="en-US" sz="3200" b="1" dirty="0">
                <a:latin typeface="Cambria" panose="02040503050406030204" pitchFamily="18" charset="0"/>
              </a:rPr>
            </a:br>
            <a:r>
              <a:rPr lang="en-US" sz="3200" b="1" dirty="0">
                <a:latin typeface="Cambria" panose="02040503050406030204" pitchFamily="18" charset="0"/>
              </a:rPr>
              <a:t>but how?</a:t>
            </a:r>
            <a:endParaRPr lang="en-CH" sz="3200" b="1" dirty="0">
              <a:latin typeface="Cambria" panose="02040503050406030204" pitchFamily="18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A0300EE-1A71-B69B-FB3A-EB1DCEE523D6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1BBBAAC-C2E6-EC0D-09AF-72A74AACC191}"/>
              </a:ext>
            </a:extLst>
          </p:cNvPr>
          <p:cNvSpPr/>
          <p:nvPr/>
        </p:nvSpPr>
        <p:spPr>
          <a:xfrm>
            <a:off x="7443189" y="5786298"/>
            <a:ext cx="437463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Hardware (Electronic Devices)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2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F2067-1853-7AB7-6661-5EBAB8A5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C8F584-117A-9D43-4F52-491C459A4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A program gets translated into a set of instructions, i.e., machine code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Which encode appropriate electrical signals (binary representation: 0 or 1)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Executed by CPU and stored in memory/storage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AEBE2B-1FA0-C9DB-0680-18990A6E17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9139F-39FC-A087-8C4E-D3F626402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B9DCD2C-61B7-9A4D-1A1C-7BC00E07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54218-3C41-0481-94AC-DCDA9A76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5DBC0D28-3874-B0BB-1EF7-697B8CD5F909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3076FF55-2290-D694-9AB2-EA1F92014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8CA253C2-D893-A148-7CBA-7592FF1C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463FF35C-4C82-A0DC-141F-AF4E792E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FDE4BD8A-4FA4-8A48-BB91-10F4D2E3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643D2E9-61A8-D6BA-0082-685BCCC11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869" y="3556714"/>
            <a:ext cx="1154885" cy="1154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90A8A2-E800-0CC9-B2DE-ACB6579DA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594" y="5059032"/>
            <a:ext cx="1777369" cy="88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97006-C01A-59FE-CC0D-0F3B82488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23" y="3479812"/>
            <a:ext cx="2558340" cy="128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E88829-6668-1C5E-CAF6-6EB12C5532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505" y="4739523"/>
            <a:ext cx="1554822" cy="148641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9293114-070F-F7A6-96BE-7C50DEB973A2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1BE0D3B-DD50-3228-AE8D-2D2DA5F165FB}"/>
              </a:ext>
            </a:extLst>
          </p:cNvPr>
          <p:cNvSpPr/>
          <p:nvPr/>
        </p:nvSpPr>
        <p:spPr>
          <a:xfrm>
            <a:off x="7443189" y="5786298"/>
            <a:ext cx="437463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Hardware (Electronic Devices)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3665C2-5D56-DBB2-01DF-41F9127AC7BD}"/>
              </a:ext>
            </a:extLst>
          </p:cNvPr>
          <p:cNvGrpSpPr/>
          <p:nvPr/>
        </p:nvGrpSpPr>
        <p:grpSpPr>
          <a:xfrm>
            <a:off x="598329" y="3068591"/>
            <a:ext cx="11063763" cy="397545"/>
            <a:chOff x="598329" y="3068591"/>
            <a:chExt cx="11063763" cy="397545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CE91543E-71CC-9317-9C03-B3710E39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9" y="3068591"/>
              <a:ext cx="382280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*</a:t>
              </a:r>
              <a:r>
                <a:rPr lang="en-US" altLang="ko-KR" sz="2000" b="1" dirty="0" err="1">
                  <a:latin typeface="Courier New" panose="02070309020205020404" pitchFamily="49" charset="0"/>
                </a:rPr>
                <a:t>return_value</a:t>
              </a:r>
              <a:r>
                <a:rPr lang="en-US" altLang="ko-KR" sz="2000" b="1" dirty="0">
                  <a:latin typeface="Courier New" panose="02070309020205020404" pitchFamily="49" charset="0"/>
                </a:rPr>
                <a:t> = result;</a:t>
              </a: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B21DB3EA-480B-1E4A-3CCB-BCB76ED0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224" y="3068591"/>
              <a:ext cx="387386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010010001000100100000011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AB0C66F-BC75-EDCC-96A5-A23CFE8A4DF8}"/>
                </a:ext>
              </a:extLst>
            </p:cNvPr>
            <p:cNvCxnSpPr>
              <a:stCxn id="11" idx="3"/>
              <a:endCxn id="20" idx="1"/>
            </p:cNvCxnSpPr>
            <p:nvPr/>
          </p:nvCxnSpPr>
          <p:spPr>
            <a:xfrm>
              <a:off x="4421137" y="3267364"/>
              <a:ext cx="33670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9B990D-AB2B-05F6-FA2B-D60ABF884B45}"/>
              </a:ext>
            </a:extLst>
          </p:cNvPr>
          <p:cNvSpPr txBox="1"/>
          <p:nvPr/>
        </p:nvSpPr>
        <p:spPr>
          <a:xfrm>
            <a:off x="5056703" y="3883607"/>
            <a:ext cx="207859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</a:rPr>
              <a:t>Okay, </a:t>
            </a:r>
            <a:br>
              <a:rPr lang="en-US" sz="3200" b="1" dirty="0">
                <a:latin typeface="Cambria" panose="02040503050406030204" pitchFamily="18" charset="0"/>
              </a:rPr>
            </a:br>
            <a:r>
              <a:rPr lang="en-US" sz="3200" b="1" dirty="0">
                <a:latin typeface="Cambria" panose="02040503050406030204" pitchFamily="18" charset="0"/>
              </a:rPr>
              <a:t>but how?</a:t>
            </a:r>
            <a:endParaRPr lang="en-CH" sz="3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0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074C-F5F4-5CEA-B0FC-110023FA8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5B2F64-01F9-861C-5A6E-B7320C209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A program gets translated into a set of instructions, i.e., machine code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Which encode appropriate electrical signals (binary representation: 0 or 1)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Executed by CPU and stored in memory/storage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4B5C2E-701C-C459-737F-094FB8495F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4E1996-9B7C-5B5B-2C63-3936534B4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34B6464-56CA-6263-7851-73AA7F0C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51585-3B0A-A83F-68EC-DD54BF86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0C01C2CD-A9B8-E876-9085-FB4FE315B28D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9F0DB866-8CDC-137C-A679-440FA6C8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C3B1ABED-98BE-A438-1D69-0025A1C1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FEF8F69D-94AA-50C3-B330-B440783E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B12C923C-6F8B-127D-F4FF-01C1C5CC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38167B-2DE2-4251-83B6-5AE719FCB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869" y="3556714"/>
            <a:ext cx="1154885" cy="1154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2C0F5F-EB0B-7730-4187-9F2754549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594" y="5059032"/>
            <a:ext cx="1777369" cy="88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3EA7A-1C6D-03AD-1695-87535C2A1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23" y="3479812"/>
            <a:ext cx="2558340" cy="128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07D94D-2281-3138-35E1-2EB1D238B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505" y="4739523"/>
            <a:ext cx="1554822" cy="148641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8FAE501-B643-03FA-6DAC-916094314E6D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46BAB29-1CA9-51F3-B289-7D362C934BDF}"/>
              </a:ext>
            </a:extLst>
          </p:cNvPr>
          <p:cNvSpPr/>
          <p:nvPr/>
        </p:nvSpPr>
        <p:spPr>
          <a:xfrm>
            <a:off x="7443189" y="5786298"/>
            <a:ext cx="437463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Hardware (Electronic Devices)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C36722-937B-909D-474F-C371863C17C2}"/>
              </a:ext>
            </a:extLst>
          </p:cNvPr>
          <p:cNvGrpSpPr/>
          <p:nvPr/>
        </p:nvGrpSpPr>
        <p:grpSpPr>
          <a:xfrm>
            <a:off x="598329" y="3068591"/>
            <a:ext cx="11063763" cy="397545"/>
            <a:chOff x="598329" y="3068591"/>
            <a:chExt cx="11063763" cy="397545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D51ABA3A-4294-6EA8-6BD7-9B97E786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9" y="3068591"/>
              <a:ext cx="382280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*</a:t>
              </a:r>
              <a:r>
                <a:rPr lang="en-US" altLang="ko-KR" sz="2000" b="1" dirty="0" err="1">
                  <a:latin typeface="Courier New" panose="02070309020205020404" pitchFamily="49" charset="0"/>
                </a:rPr>
                <a:t>return_value</a:t>
              </a:r>
              <a:r>
                <a:rPr lang="en-US" altLang="ko-KR" sz="2000" b="1" dirty="0">
                  <a:latin typeface="Courier New" panose="02070309020205020404" pitchFamily="49" charset="0"/>
                </a:rPr>
                <a:t> = result;</a:t>
              </a: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E2EE567B-C9B3-1EDE-9B1A-E66CF66C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224" y="3068591"/>
              <a:ext cx="387386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010010001000100100000011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E16C56E-872E-3944-6F0C-F2344B93232E}"/>
                </a:ext>
              </a:extLst>
            </p:cNvPr>
            <p:cNvCxnSpPr>
              <a:stCxn id="11" idx="3"/>
              <a:endCxn id="20" idx="1"/>
            </p:cNvCxnSpPr>
            <p:nvPr/>
          </p:nvCxnSpPr>
          <p:spPr>
            <a:xfrm>
              <a:off x="4421137" y="3267364"/>
              <a:ext cx="33670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7F1CF1-24A9-83E8-0F06-06902EA75C68}"/>
              </a:ext>
            </a:extLst>
          </p:cNvPr>
          <p:cNvSpPr/>
          <p:nvPr/>
        </p:nvSpPr>
        <p:spPr>
          <a:xfrm>
            <a:off x="337625" y="2447778"/>
            <a:ext cx="6925969" cy="4083043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D7A21-BA48-48BA-7FDB-0BAB25412033}"/>
              </a:ext>
            </a:extLst>
          </p:cNvPr>
          <p:cNvGrpSpPr/>
          <p:nvPr/>
        </p:nvGrpSpPr>
        <p:grpSpPr>
          <a:xfrm>
            <a:off x="5147327" y="2851366"/>
            <a:ext cx="2973363" cy="2823743"/>
            <a:chOff x="4609318" y="2851366"/>
            <a:chExt cx="2973363" cy="282374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ABDCFBB-000E-4828-C7F0-93B6967C2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25654" y="2851366"/>
              <a:ext cx="2358052" cy="185342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DC0B8B0-281C-9248-9A81-FFAA05C5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318" y="4378723"/>
              <a:ext cx="2973363" cy="12963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E2D58D-DABB-F019-5502-5BA27FE3243D}"/>
              </a:ext>
            </a:extLst>
          </p:cNvPr>
          <p:cNvSpPr txBox="1"/>
          <p:nvPr/>
        </p:nvSpPr>
        <p:spPr>
          <a:xfrm>
            <a:off x="170161" y="2683618"/>
            <a:ext cx="4854611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Back in the old days,</a:t>
            </a:r>
            <a:br>
              <a:rPr lang="en-US" sz="2800" b="1" dirty="0">
                <a:latin typeface="Cambria" panose="02040503050406030204" pitchFamily="18" charset="0"/>
              </a:rPr>
            </a:br>
            <a:r>
              <a:rPr lang="en-US" sz="2800" b="1" dirty="0">
                <a:latin typeface="Cambria" panose="02040503050406030204" pitchFamily="18" charset="0"/>
              </a:rPr>
              <a:t>human needs to </a:t>
            </a:r>
          </a:p>
          <a:p>
            <a:pPr algn="ctr"/>
            <a:r>
              <a:rPr lang="en-US" sz="2800" b="1" dirty="0">
                <a:latin typeface="Cambria" panose="02040503050406030204" pitchFamily="18" charset="0"/>
              </a:rPr>
              <a:t>directly write machine code </a:t>
            </a:r>
            <a:endParaRPr lang="en-CH" sz="2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7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3A9A-7F9C-0EF5-E3E9-B24BE26B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438A78-EFE6-9731-7183-2530F75FC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A program gets translated into a set of instructions, i.e., machine code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Which encode appropriate electrical signals (binary representation: 0 or 1)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Executed by CPU and stored in memory/storage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68475E-6CF1-4BD5-F68A-CAC9A6B28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BCDFA1-D456-D3A8-F307-5DF5C680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FCCAC2F-61C3-9E0B-3E84-4B80346A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83932E-963E-CF0F-FF1F-0F18F7F4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21B21420-7E50-E60C-6910-A2D363561686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7AE58EC3-CDD8-9F97-03DE-0F39F1E8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7DE2A130-7618-34A2-5F22-A10B5EF3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7D09FB15-AA84-265D-3429-1CC99A550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8CF3DAC1-2341-F98E-13FC-C35D4418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535CB7-038A-C0EB-D164-8A41B4A4D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869" y="3556714"/>
            <a:ext cx="1154885" cy="1154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434DAD-C0C4-5E59-0F1B-181ABD046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594" y="5059032"/>
            <a:ext cx="1777369" cy="88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A4BFFC-F9B8-6BB0-89C8-A83FAFC35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23" y="3479812"/>
            <a:ext cx="2558340" cy="128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1C0CB6-7042-FC1E-C188-DDFD55139D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505" y="4739523"/>
            <a:ext cx="1554822" cy="148641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B1C1E78-B791-DB79-EE86-8EAD94CC6A71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A60856B-15CA-E83A-470D-EB7D9CEDE7A3}"/>
              </a:ext>
            </a:extLst>
          </p:cNvPr>
          <p:cNvSpPr/>
          <p:nvPr/>
        </p:nvSpPr>
        <p:spPr>
          <a:xfrm>
            <a:off x="7443189" y="5786298"/>
            <a:ext cx="437463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Hardware (Electronic Devices)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9270306-EC8A-3FEF-1FEB-43525DB5423B}"/>
              </a:ext>
            </a:extLst>
          </p:cNvPr>
          <p:cNvGrpSpPr/>
          <p:nvPr/>
        </p:nvGrpSpPr>
        <p:grpSpPr>
          <a:xfrm>
            <a:off x="598329" y="3068591"/>
            <a:ext cx="11063763" cy="397545"/>
            <a:chOff x="598329" y="3068591"/>
            <a:chExt cx="11063763" cy="397545"/>
          </a:xfrm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3FC93DE-04D3-E887-0182-88097B72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9" y="3068591"/>
              <a:ext cx="382280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*</a:t>
              </a:r>
              <a:r>
                <a:rPr lang="en-US" altLang="ko-KR" sz="2000" b="1" dirty="0" err="1">
                  <a:latin typeface="Courier New" panose="02070309020205020404" pitchFamily="49" charset="0"/>
                </a:rPr>
                <a:t>return_value</a:t>
              </a:r>
              <a:r>
                <a:rPr lang="en-US" altLang="ko-KR" sz="2000" b="1" dirty="0">
                  <a:latin typeface="Courier New" panose="02070309020205020404" pitchFamily="49" charset="0"/>
                </a:rPr>
                <a:t> = result;</a:t>
              </a: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0CF49936-A201-918C-E5B7-04685C7B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224" y="3068591"/>
              <a:ext cx="3873868" cy="397545"/>
            </a:xfrm>
            <a:prstGeom prst="rect">
              <a:avLst/>
            </a:prstGeom>
            <a:solidFill>
              <a:srgbClr val="FBF7F5"/>
            </a:solidFill>
            <a:ln w="19050">
              <a:solidFill>
                <a:srgbClr val="66665C"/>
              </a:solidFill>
              <a:miter lim="800000"/>
              <a:headEnd/>
              <a:tailEnd/>
            </a:ln>
          </p:spPr>
          <p:txBody>
            <a:bodyPr wrap="square" lIns="90487" tIns="44450" rIns="90487" bIns="44450">
              <a:spAutoFit/>
            </a:bodyPr>
            <a:lstStyle>
              <a:lvl1pPr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21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</a:pPr>
              <a:r>
                <a:rPr lang="en-US" altLang="ko-KR" sz="2000" b="1" dirty="0">
                  <a:latin typeface="Courier New" panose="02070309020205020404" pitchFamily="49" charset="0"/>
                </a:rPr>
                <a:t>010010001000100100000011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16A1F92-97CA-D92F-B400-1163B6537A74}"/>
                </a:ext>
              </a:extLst>
            </p:cNvPr>
            <p:cNvCxnSpPr>
              <a:stCxn id="11" idx="3"/>
              <a:endCxn id="20" idx="1"/>
            </p:cNvCxnSpPr>
            <p:nvPr/>
          </p:nvCxnSpPr>
          <p:spPr>
            <a:xfrm>
              <a:off x="4421137" y="3267364"/>
              <a:ext cx="33670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2C9495-8A1B-AC82-643B-5234BD566C14}"/>
              </a:ext>
            </a:extLst>
          </p:cNvPr>
          <p:cNvGrpSpPr/>
          <p:nvPr/>
        </p:nvGrpSpPr>
        <p:grpSpPr>
          <a:xfrm>
            <a:off x="5056702" y="3693893"/>
            <a:ext cx="2078594" cy="2564027"/>
            <a:chOff x="5056702" y="3693893"/>
            <a:chExt cx="2078594" cy="25640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131612-2CE6-1EFF-8499-1EECC7BE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17684" y="3693893"/>
              <a:ext cx="1756631" cy="20755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E4C77B-036D-1288-597F-24B4D2873F05}"/>
                </a:ext>
              </a:extLst>
            </p:cNvPr>
            <p:cNvSpPr txBox="1"/>
            <p:nvPr/>
          </p:nvSpPr>
          <p:spPr>
            <a:xfrm>
              <a:off x="5056702" y="5796255"/>
              <a:ext cx="207859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latin typeface="Cambria" panose="02040503050406030204" pitchFamily="18" charset="0"/>
                </a:rPr>
                <a:t>Compiler</a:t>
              </a:r>
              <a:endParaRPr lang="en-CH" sz="2400" b="1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11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C93D-1005-1E5F-1642-C98A01FC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346B07-896A-8E36-AE07-C24B3404C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A program gets translated into a set of instructions, i.e., machine code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Which encode appropriate electrical signals (binary representation: 0 or 1)</a:t>
            </a:r>
          </a:p>
          <a:p>
            <a:pPr lvl="1"/>
            <a:r>
              <a:rPr kumimoji="1" lang="en-US" altLang="ko-KR" dirty="0">
                <a:solidFill>
                  <a:schemeClr val="tx1"/>
                </a:solidFill>
              </a:rPr>
              <a:t>Executed by CPU and stored in memory/storage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Assembly language: Text representation of machine code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28508-1BAC-D73B-DFCE-80C71AAB8F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340A9-BDC6-F21D-5899-AD0A44798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en" altLang="en-US"/>
              <a:t>[CSED211] Lab 3. Bomb Lab</a:t>
            </a:r>
            <a:endParaRPr kumimoji="1" lang="ko-Kore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9CD48EB-EA17-581D-6F76-07FDB549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Course Objective: Understand How Computers Work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DEF0CA-8645-2071-632A-06AE5658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7" y="3331597"/>
            <a:ext cx="4067993" cy="2695492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CE013234-A5AB-8C41-4D2B-F18A1F504FA4}"/>
              </a:ext>
            </a:extLst>
          </p:cNvPr>
          <p:cNvGrpSpPr/>
          <p:nvPr/>
        </p:nvGrpSpPr>
        <p:grpSpPr>
          <a:xfrm>
            <a:off x="7301242" y="3213515"/>
            <a:ext cx="3718225" cy="2931655"/>
            <a:chOff x="5114634" y="2593381"/>
            <a:chExt cx="3718225" cy="2931655"/>
          </a:xfrm>
        </p:grpSpPr>
        <p:pic>
          <p:nvPicPr>
            <p:cNvPr id="9" name="Picture 33" descr="A picture containing text, computer&#10;&#10;Description automatically generated">
              <a:extLst>
                <a:ext uri="{FF2B5EF4-FFF2-40B4-BE49-F238E27FC236}">
                  <a16:creationId xmlns:a16="http://schemas.microsoft.com/office/drawing/2014/main" id="{C14557C1-E49A-4EBF-DA76-D3FF7C784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114634" y="2593381"/>
              <a:ext cx="2767369" cy="2075527"/>
            </a:xfrm>
            <a:prstGeom prst="rect">
              <a:avLst/>
            </a:prstGeom>
          </p:spPr>
        </p:pic>
        <p:pic>
          <p:nvPicPr>
            <p:cNvPr id="10" name="Picture 35" descr="A picture containing text, electronics, computer, monitor&#10;&#10;Description automatically generated">
              <a:extLst>
                <a:ext uri="{FF2B5EF4-FFF2-40B4-BE49-F238E27FC236}">
                  <a16:creationId xmlns:a16="http://schemas.microsoft.com/office/drawing/2014/main" id="{D71EFE49-8972-A0B6-7566-3DFF2C4D5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137175" y="3715154"/>
              <a:ext cx="1695684" cy="1695684"/>
            </a:xfrm>
            <a:prstGeom prst="rect">
              <a:avLst/>
            </a:prstGeom>
          </p:spPr>
        </p:pic>
        <p:pic>
          <p:nvPicPr>
            <p:cNvPr id="12" name="Picture 37" descr="A close-up of a tablet&#10;&#10;Description automatically generated with low confidence">
              <a:extLst>
                <a:ext uri="{FF2B5EF4-FFF2-40B4-BE49-F238E27FC236}">
                  <a16:creationId xmlns:a16="http://schemas.microsoft.com/office/drawing/2014/main" id="{5266097F-0327-EB3D-B14E-411D971D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008704" y="4554710"/>
              <a:ext cx="979228" cy="970326"/>
            </a:xfrm>
            <a:prstGeom prst="rect">
              <a:avLst/>
            </a:prstGeom>
          </p:spPr>
        </p:pic>
        <p:pic>
          <p:nvPicPr>
            <p:cNvPr id="16" name="Picture 39" descr="A picture containing monitor, screen, image, set&#10;&#10;Description automatically generated">
              <a:extLst>
                <a:ext uri="{FF2B5EF4-FFF2-40B4-BE49-F238E27FC236}">
                  <a16:creationId xmlns:a16="http://schemas.microsoft.com/office/drawing/2014/main" id="{56DB5548-7DC1-8774-A9E7-D8F10BB24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888209" y="4775083"/>
              <a:ext cx="653568" cy="6535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77469C2-71C2-E1D0-062E-86C44328C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869" y="3556714"/>
            <a:ext cx="1154885" cy="1154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DC529B-55F5-69D0-8783-44D2A5A40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594" y="5059032"/>
            <a:ext cx="1777369" cy="881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FD5B1A-AB9C-87C0-7AB3-4B297F649E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23" y="3479812"/>
            <a:ext cx="2558340" cy="128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E6AD0F-0D45-907E-308E-0A6277701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0505" y="4739523"/>
            <a:ext cx="1554822" cy="148641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5BD486B-073C-D710-63AB-C65EAFD7B3A5}"/>
              </a:ext>
            </a:extLst>
          </p:cNvPr>
          <p:cNvSpPr/>
          <p:nvPr/>
        </p:nvSpPr>
        <p:spPr>
          <a:xfrm>
            <a:off x="1096661" y="5760314"/>
            <a:ext cx="271630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Logical Descriptions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0958496-BD7F-52C5-5C7F-5C3AC8AE24B7}"/>
              </a:ext>
            </a:extLst>
          </p:cNvPr>
          <p:cNvSpPr/>
          <p:nvPr/>
        </p:nvSpPr>
        <p:spPr>
          <a:xfrm>
            <a:off x="7443189" y="5786298"/>
            <a:ext cx="4374632" cy="465047"/>
          </a:xfrm>
          <a:prstGeom prst="roundRect">
            <a:avLst/>
          </a:prstGeom>
          <a:solidFill>
            <a:srgbClr val="FFEE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Hardware (Electronic Devices)</a:t>
            </a:r>
            <a:endParaRPr kumimoji="1" lang="ko-KR" altLang="en-US" sz="2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3568CE4-F4E1-F693-1782-F76397FF6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9" y="3060580"/>
            <a:ext cx="3822808" cy="397545"/>
          </a:xfrm>
          <a:prstGeom prst="rect">
            <a:avLst/>
          </a:prstGeom>
          <a:solidFill>
            <a:srgbClr val="FBF7F5"/>
          </a:solidFill>
          <a:ln w="19050">
            <a:solidFill>
              <a:srgbClr val="66665C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en-US" altLang="ko-KR" sz="2000" b="1" dirty="0">
                <a:latin typeface="Courier New" panose="02070309020205020404" pitchFamily="49" charset="0"/>
              </a:rPr>
              <a:t>*</a:t>
            </a:r>
            <a:r>
              <a:rPr lang="en-US" altLang="ko-KR" sz="2000" b="1" dirty="0" err="1">
                <a:latin typeface="Courier New" panose="02070309020205020404" pitchFamily="49" charset="0"/>
              </a:rPr>
              <a:t>return_value</a:t>
            </a:r>
            <a:r>
              <a:rPr lang="en-US" altLang="ko-KR" sz="2000" b="1" dirty="0">
                <a:latin typeface="Courier New" panose="02070309020205020404" pitchFamily="49" charset="0"/>
              </a:rPr>
              <a:t> = result;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C0ACEA9-0A0E-8FB3-97BD-1A3168EB1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24" y="3060580"/>
            <a:ext cx="3873868" cy="397545"/>
          </a:xfrm>
          <a:prstGeom prst="rect">
            <a:avLst/>
          </a:prstGeom>
          <a:solidFill>
            <a:srgbClr val="FBF7F5"/>
          </a:solidFill>
          <a:ln w="19050">
            <a:solidFill>
              <a:srgbClr val="66665C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>
            <a:lvl1pPr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21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en-US" altLang="ko-KR" sz="2000" b="1" dirty="0">
                <a:latin typeface="Courier New" panose="02070309020205020404" pitchFamily="49" charset="0"/>
              </a:rPr>
              <a:t>010010001000100100000011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4E5C0E-B89D-D4CC-E6D1-285735AB3112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4421137" y="3259353"/>
            <a:ext cx="3047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576FF41D-0ABB-F9FC-6FF1-682B0679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24" y="3060580"/>
            <a:ext cx="2757512" cy="397545"/>
          </a:xfrm>
          <a:prstGeom prst="rect">
            <a:avLst/>
          </a:prstGeom>
          <a:solidFill>
            <a:srgbClr val="FFAC40"/>
          </a:solidFill>
          <a:ln w="19050">
            <a:solidFill>
              <a:srgbClr val="66665C"/>
            </a:solidFill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549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</a:pPr>
            <a:r>
              <a:rPr lang="en-US" altLang="ko-KR" sz="2000" b="1" dirty="0" err="1">
                <a:latin typeface="Courier New" panose="02070309020205020404" pitchFamily="49" charset="0"/>
              </a:rPr>
              <a:t>movq</a:t>
            </a:r>
            <a:r>
              <a:rPr lang="en-US" altLang="ko-KR" sz="2000" b="1" dirty="0">
                <a:latin typeface="Courier New" panose="02070309020205020404" pitchFamily="49" charset="0"/>
              </a:rPr>
              <a:t> %</a:t>
            </a:r>
            <a:r>
              <a:rPr lang="en-US" altLang="ko-KR" sz="2000" b="1" dirty="0" err="1">
                <a:latin typeface="Courier New" panose="02070309020205020404" pitchFamily="49" charset="0"/>
              </a:rPr>
              <a:t>rax</a:t>
            </a:r>
            <a:r>
              <a:rPr lang="en-US" altLang="ko-KR" sz="2000" b="1" dirty="0">
                <a:latin typeface="Courier New" panose="02070309020205020404" pitchFamily="49" charset="0"/>
              </a:rPr>
              <a:t>, (%</a:t>
            </a:r>
            <a:r>
              <a:rPr lang="en-US" altLang="ko-KR" sz="2000" b="1" dirty="0" err="1">
                <a:latin typeface="Courier New" panose="02070309020205020404" pitchFamily="49" charset="0"/>
              </a:rPr>
              <a:t>rbx</a:t>
            </a:r>
            <a:r>
              <a:rPr lang="en-US" altLang="ko-KR" sz="2000" b="1" dirty="0">
                <a:latin typeface="Courier New" panose="02070309020205020404" pitchFamily="49" charset="0"/>
              </a:rPr>
              <a:t>)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55801AB-70D8-BD82-5ABA-7EE36DF023AC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7483436" y="3259353"/>
            <a:ext cx="304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11BD76B-D67C-87B0-1618-10B294268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7684" y="3693893"/>
            <a:ext cx="1756631" cy="20755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C80B8F0-E023-D14B-1B46-84317B9289F4}"/>
              </a:ext>
            </a:extLst>
          </p:cNvPr>
          <p:cNvSpPr txBox="1"/>
          <p:nvPr/>
        </p:nvSpPr>
        <p:spPr>
          <a:xfrm>
            <a:off x="5056702" y="5796255"/>
            <a:ext cx="20785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</a:rPr>
              <a:t>Compiler</a:t>
            </a:r>
            <a:endParaRPr lang="en-CH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49379"/>
      </p:ext>
    </p:extLst>
  </p:cSld>
  <p:clrMapOvr>
    <a:masterClrMapping/>
  </p:clrMapOvr>
</p:sld>
</file>

<file path=ppt/theme/theme1.xml><?xml version="1.0" encoding="utf-8"?>
<a:theme xmlns:a="http://schemas.openxmlformats.org/drawingml/2006/main" name="postech-custom-jisu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에스코어">
      <a:majorFont>
        <a:latin typeface="에스코어 드림 6 Bold"/>
        <a:ea typeface="에스코어 드림 6 Bold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200">
            <a:latin typeface="Cambria" panose="020405030504060302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19597</TotalTime>
  <Words>3946</Words>
  <Application>Microsoft Macintosh PowerPoint</Application>
  <PresentationFormat>와이드스크린</PresentationFormat>
  <Paragraphs>1028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0" baseType="lpstr">
      <vt:lpstr>에스코어 드림 4 Regular</vt:lpstr>
      <vt:lpstr>S-Core Dream 6 Bold</vt:lpstr>
      <vt:lpstr>Wingdings</vt:lpstr>
      <vt:lpstr>Cambria</vt:lpstr>
      <vt:lpstr>Lora SemiBold</vt:lpstr>
      <vt:lpstr>Lora Medium</vt:lpstr>
      <vt:lpstr>S-Core Dream 5 Medium</vt:lpstr>
      <vt:lpstr>에스코어 드림 5 Medium</vt:lpstr>
      <vt:lpstr>Courier New</vt:lpstr>
      <vt:lpstr>Arial</vt:lpstr>
      <vt:lpstr>S-Core Dream 4 Regular</vt:lpstr>
      <vt:lpstr>Helvetica Neue</vt:lpstr>
      <vt:lpstr>Lora</vt:lpstr>
      <vt:lpstr>Apple SD Gothic Neo</vt:lpstr>
      <vt:lpstr>postech-custom-jisung</vt:lpstr>
      <vt:lpstr>[CSED211] Introduction to Computer Software Systems</vt:lpstr>
      <vt:lpstr>Today’s Agenda</vt:lpstr>
      <vt:lpstr>Course Objective: Understand How Computers Work</vt:lpstr>
      <vt:lpstr>Course Objective: Understand How Computers Work</vt:lpstr>
      <vt:lpstr>Course Objective: Understand How Computers Work</vt:lpstr>
      <vt:lpstr>Course Objective: Understand How Computers Work</vt:lpstr>
      <vt:lpstr>Course Objective: Understand How Computers Work</vt:lpstr>
      <vt:lpstr>Course Objective: Understand How Computers Work</vt:lpstr>
      <vt:lpstr>Course Objective: Understand How Computers Work</vt:lpstr>
      <vt:lpstr>Why Understand How Computers Work?</vt:lpstr>
      <vt:lpstr>Today’s Agenda</vt:lpstr>
      <vt:lpstr>Bomb Lab: Overview</vt:lpstr>
      <vt:lpstr>Bomb Lab: Overview</vt:lpstr>
      <vt:lpstr>Today’s Agenda</vt:lpstr>
      <vt:lpstr>GDB</vt:lpstr>
      <vt:lpstr>GDB Commands</vt:lpstr>
      <vt:lpstr>GDB Commands</vt:lpstr>
      <vt:lpstr>GDB Commands</vt:lpstr>
      <vt:lpstr>GDB Commands</vt:lpstr>
      <vt:lpstr>Today’s Agenda</vt:lpstr>
      <vt:lpstr>Practice with TA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Practice with TA (Cont’d)</vt:lpstr>
      <vt:lpstr>Today’s Agenda</vt:lpstr>
      <vt:lpstr>Competition</vt:lpstr>
      <vt:lpstr>Competition</vt:lpstr>
      <vt:lpstr>Competition</vt:lpstr>
      <vt:lpstr>Assignment: Bomb Lab</vt:lpstr>
      <vt:lpstr>Assignment: Bomb Lab</vt:lpstr>
      <vt:lpstr>Announcement</vt:lpstr>
      <vt:lpstr>How to Download Bomb? (Terminal Version)</vt:lpstr>
      <vt:lpstr>How to Download Bomb? (Xshell Version)</vt:lpstr>
      <vt:lpstr>How to Download Bomb? (Xshell Version)</vt:lpstr>
      <vt:lpstr>How to Download Bomb? (Xshell Version)</vt:lpstr>
      <vt:lpstr>Accessing the Bomb Server</vt:lpstr>
      <vt:lpstr>Accessing the Bomb Scoreboard</vt:lpstr>
      <vt:lpstr>[CSED211] Introduction to Computer Software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[CSED211] Introduction to Computer Software Systems</dc:title>
  <cp:lastModifiedBy>오승훈(컴퓨터공학과)</cp:lastModifiedBy>
  <cp:revision>177</cp:revision>
  <dcterms:modified xsi:type="dcterms:W3CDTF">2024-09-30T07:35:27Z</dcterms:modified>
</cp:coreProperties>
</file>